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63" r:id="rId2"/>
    <p:sldId id="342" r:id="rId3"/>
    <p:sldId id="265" r:id="rId4"/>
    <p:sldId id="267" r:id="rId5"/>
    <p:sldId id="268" r:id="rId6"/>
    <p:sldId id="312" r:id="rId7"/>
    <p:sldId id="287" r:id="rId8"/>
    <p:sldId id="285" r:id="rId9"/>
    <p:sldId id="323" r:id="rId10"/>
    <p:sldId id="282" r:id="rId11"/>
    <p:sldId id="310" r:id="rId12"/>
    <p:sldId id="322" r:id="rId13"/>
    <p:sldId id="332" r:id="rId14"/>
    <p:sldId id="304" r:id="rId15"/>
    <p:sldId id="303" r:id="rId16"/>
    <p:sldId id="272" r:id="rId17"/>
    <p:sldId id="306" r:id="rId18"/>
    <p:sldId id="335" r:id="rId19"/>
    <p:sldId id="337" r:id="rId20"/>
    <p:sldId id="338" r:id="rId21"/>
    <p:sldId id="339" r:id="rId22"/>
    <p:sldId id="340" r:id="rId23"/>
    <p:sldId id="293" r:id="rId24"/>
    <p:sldId id="274" r:id="rId25"/>
    <p:sldId id="290" r:id="rId26"/>
    <p:sldId id="277" r:id="rId27"/>
    <p:sldId id="294" r:id="rId28"/>
    <p:sldId id="295" r:id="rId29"/>
    <p:sldId id="291" r:id="rId30"/>
    <p:sldId id="276" r:id="rId31"/>
    <p:sldId id="292" r:id="rId32"/>
    <p:sldId id="278" r:id="rId33"/>
    <p:sldId id="313" r:id="rId34"/>
    <p:sldId id="329" r:id="rId35"/>
    <p:sldId id="315" r:id="rId36"/>
    <p:sldId id="317" r:id="rId37"/>
    <p:sldId id="320" r:id="rId38"/>
    <p:sldId id="325" r:id="rId39"/>
    <p:sldId id="326" r:id="rId40"/>
    <p:sldId id="327" r:id="rId41"/>
    <p:sldId id="328" r:id="rId42"/>
    <p:sldId id="331" r:id="rId43"/>
    <p:sldId id="305" r:id="rId44"/>
    <p:sldId id="289" r:id="rId45"/>
    <p:sldId id="333" r:id="rId46"/>
    <p:sldId id="336" r:id="rId47"/>
    <p:sldId id="284" r:id="rId48"/>
    <p:sldId id="319" r:id="rId49"/>
    <p:sldId id="341" r:id="rId50"/>
    <p:sldId id="266" r:id="rId51"/>
    <p:sldId id="314" r:id="rId52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7"/>
  </p:normalViewPr>
  <p:slideViewPr>
    <p:cSldViewPr snapToGrid="0" snapToObjects="1">
      <p:cViewPr varScale="1">
        <p:scale>
          <a:sx n="88" d="100"/>
          <a:sy n="88" d="100"/>
        </p:scale>
        <p:origin x="228" y="6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23870F-768F-4E41-9E43-F10E73308194}" type="datetimeFigureOut">
              <a:rPr lang="it-IT" smtClean="0"/>
              <a:t>24/11/2018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4AE1E-28CF-42E6-BFC2-05D8BCDADA0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53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E4AE1E-28CF-42E6-BFC2-05D8BCDADA0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3334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AFD2-0EF9-419E-96F4-75AEAC616E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7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8AFD2-0EF9-419E-96F4-75AEAC616E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2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76142-880D-8E42-8F67-7544609AFA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37803" y="2848202"/>
            <a:ext cx="2982685" cy="7456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150214-409A-2647-AC59-B60013B429FF}"/>
              </a:ext>
            </a:extLst>
          </p:cNvPr>
          <p:cNvGrpSpPr/>
          <p:nvPr userDrawn="1"/>
        </p:nvGrpSpPr>
        <p:grpSpPr>
          <a:xfrm>
            <a:off x="8785514" y="2373944"/>
            <a:ext cx="2436034" cy="576585"/>
            <a:chOff x="165213" y="6094968"/>
            <a:chExt cx="2003748" cy="576585"/>
          </a:xfrm>
        </p:grpSpPr>
        <p:pic>
          <p:nvPicPr>
            <p:cNvPr id="9" name="Immagine 7">
              <a:extLst>
                <a:ext uri="{FF2B5EF4-FFF2-40B4-BE49-F238E27FC236}">
                  <a16:creationId xmlns:a16="http://schemas.microsoft.com/office/drawing/2014/main" id="{BBE21202-AA2C-D845-8D6E-F03F6E27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CF4F9A-239E-8F4B-AE0D-7986F5B2F22E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47178"/>
                  </a:solidFill>
                </a:rPr>
                <a:t>#SQLSAT777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6B16B7-2C30-8C41-BFD0-4B01E64D1ADB}"/>
              </a:ext>
            </a:extLst>
          </p:cNvPr>
          <p:cNvGrpSpPr/>
          <p:nvPr userDrawn="1"/>
        </p:nvGrpSpPr>
        <p:grpSpPr>
          <a:xfrm>
            <a:off x="8889423" y="5615072"/>
            <a:ext cx="2270703" cy="576585"/>
            <a:chOff x="165213" y="6094968"/>
            <a:chExt cx="2003748" cy="576585"/>
          </a:xfrm>
        </p:grpSpPr>
        <p:pic>
          <p:nvPicPr>
            <p:cNvPr id="6" name="Immagine 7">
              <a:extLst>
                <a:ext uri="{FF2B5EF4-FFF2-40B4-BE49-F238E27FC236}">
                  <a16:creationId xmlns:a16="http://schemas.microsoft.com/office/drawing/2014/main" id="{1594751B-3B56-364B-8005-16994978F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4D911D5-1928-AB43-AC73-8FB2A7925F15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47178"/>
                  </a:solidFill>
                </a:rPr>
                <a:t>#SQLSAT777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D8E708-2D77-1E4C-ABBC-5B5E56D45A2B}"/>
              </a:ext>
            </a:extLst>
          </p:cNvPr>
          <p:cNvGrpSpPr/>
          <p:nvPr userDrawn="1"/>
        </p:nvGrpSpPr>
        <p:grpSpPr>
          <a:xfrm>
            <a:off x="160885" y="5809748"/>
            <a:ext cx="2343323" cy="576585"/>
            <a:chOff x="165213" y="6094968"/>
            <a:chExt cx="2003748" cy="576585"/>
          </a:xfrm>
        </p:grpSpPr>
        <p:pic>
          <p:nvPicPr>
            <p:cNvPr id="5" name="Immagine 7">
              <a:extLst>
                <a:ext uri="{FF2B5EF4-FFF2-40B4-BE49-F238E27FC236}">
                  <a16:creationId xmlns:a16="http://schemas.microsoft.com/office/drawing/2014/main" id="{163D4BAC-10E5-E544-9F82-4DB703202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34FB7-3EAE-484D-ADCF-E00F19C37C37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47178"/>
                  </a:solidFill>
                </a:rPr>
                <a:t>#SQLSAT777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BE5443A-8DA3-F24F-AAC5-1FA3463D9F00}"/>
              </a:ext>
            </a:extLst>
          </p:cNvPr>
          <p:cNvGrpSpPr/>
          <p:nvPr userDrawn="1"/>
        </p:nvGrpSpPr>
        <p:grpSpPr>
          <a:xfrm>
            <a:off x="160886" y="5809748"/>
            <a:ext cx="2275782" cy="576585"/>
            <a:chOff x="165213" y="6094968"/>
            <a:chExt cx="2003748" cy="576585"/>
          </a:xfrm>
        </p:grpSpPr>
        <p:pic>
          <p:nvPicPr>
            <p:cNvPr id="4" name="Immagine 7">
              <a:extLst>
                <a:ext uri="{FF2B5EF4-FFF2-40B4-BE49-F238E27FC236}">
                  <a16:creationId xmlns:a16="http://schemas.microsoft.com/office/drawing/2014/main" id="{8AD11F47-EB55-AF44-8E55-F08E51982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33EE60-5F2E-264D-AE94-BE384575A2D1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47178"/>
                  </a:solidFill>
                </a:rPr>
                <a:t>#SQLSAT777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26C4AEE-D75C-534F-B2D3-C3D7B5B238C7}"/>
              </a:ext>
            </a:extLst>
          </p:cNvPr>
          <p:cNvGrpSpPr/>
          <p:nvPr userDrawn="1"/>
        </p:nvGrpSpPr>
        <p:grpSpPr>
          <a:xfrm>
            <a:off x="160885" y="5809748"/>
            <a:ext cx="2270587" cy="576585"/>
            <a:chOff x="165213" y="6094968"/>
            <a:chExt cx="2003748" cy="576585"/>
          </a:xfrm>
        </p:grpSpPr>
        <p:pic>
          <p:nvPicPr>
            <p:cNvPr id="5" name="Immagine 7">
              <a:extLst>
                <a:ext uri="{FF2B5EF4-FFF2-40B4-BE49-F238E27FC236}">
                  <a16:creationId xmlns:a16="http://schemas.microsoft.com/office/drawing/2014/main" id="{83799D38-9610-EB42-9B22-B363A0158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25DA508-1DF4-1F4C-BF27-844412527E24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47178"/>
                  </a:solidFill>
                </a:rPr>
                <a:t>#SQLSAT777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410FCF-A1F3-1C47-8658-28A16AC5D1D9}"/>
              </a:ext>
            </a:extLst>
          </p:cNvPr>
          <p:cNvGrpSpPr/>
          <p:nvPr userDrawn="1"/>
        </p:nvGrpSpPr>
        <p:grpSpPr>
          <a:xfrm>
            <a:off x="160886" y="5809748"/>
            <a:ext cx="2255000" cy="576585"/>
            <a:chOff x="165213" y="6094968"/>
            <a:chExt cx="2003748" cy="576585"/>
          </a:xfrm>
        </p:grpSpPr>
        <p:pic>
          <p:nvPicPr>
            <p:cNvPr id="6" name="Immagine 7">
              <a:extLst>
                <a:ext uri="{FF2B5EF4-FFF2-40B4-BE49-F238E27FC236}">
                  <a16:creationId xmlns:a16="http://schemas.microsoft.com/office/drawing/2014/main" id="{058F94E0-9C7A-0844-9512-4F252F0D7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53F786-6A0E-8D4D-A91B-15EE01C31642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47178"/>
                  </a:solidFill>
                </a:rPr>
                <a:t>#SQLSAT777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59C212-DB5D-1045-BC9D-03316CE8D6B8}"/>
              </a:ext>
            </a:extLst>
          </p:cNvPr>
          <p:cNvGrpSpPr/>
          <p:nvPr userDrawn="1"/>
        </p:nvGrpSpPr>
        <p:grpSpPr>
          <a:xfrm>
            <a:off x="160886" y="5809748"/>
            <a:ext cx="2239414" cy="576585"/>
            <a:chOff x="165213" y="6094968"/>
            <a:chExt cx="2003748" cy="576585"/>
          </a:xfrm>
        </p:grpSpPr>
        <p:pic>
          <p:nvPicPr>
            <p:cNvPr id="3" name="Immagine 7">
              <a:extLst>
                <a:ext uri="{FF2B5EF4-FFF2-40B4-BE49-F238E27FC236}">
                  <a16:creationId xmlns:a16="http://schemas.microsoft.com/office/drawing/2014/main" id="{49933E1E-064A-BA4E-8955-B3778A29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artisticPencilGrayscale trans="21000" pencilSize="35"/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213" y="6094968"/>
              <a:ext cx="576585" cy="576585"/>
            </a:xfrm>
            <a:prstGeom prst="rect">
              <a:avLst/>
            </a:prstGeom>
            <a:noFill/>
            <a:effectLst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995543-3C7E-6145-A095-D2ADA25134EB}"/>
                </a:ext>
              </a:extLst>
            </p:cNvPr>
            <p:cNvSpPr txBox="1"/>
            <p:nvPr userDrawn="1"/>
          </p:nvSpPr>
          <p:spPr>
            <a:xfrm>
              <a:off x="637309" y="6210915"/>
              <a:ext cx="1531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47178"/>
                  </a:solidFill>
                </a:rPr>
                <a:t>#SQLSAT777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hannel9.msdn.com/Events/Connect/2017/T255/play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Connect/2017/T255/play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icrosoft/azuredatastudio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2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icrosoft/Localization/wik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npmjs.com/package/generator-sqlops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png"/><Relationship Id="rId7" Type="http://schemas.openxmlformats.org/officeDocument/2006/relationships/image" Target="../media/image18.emf"/><Relationship Id="rId12" Type="http://schemas.openxmlformats.org/officeDocument/2006/relationships/image" Target="../media/image22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9.tif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rg3d/" TargetMode="External"/><Relationship Id="rId2" Type="http://schemas.openxmlformats.org/officeDocument/2006/relationships/hyperlink" Target="mailto:mrg3d@hotmail.co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hyperlink" Target="http://www.ugiss.org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datastudio" TargetMode="External"/><Relationship Id="rId7" Type="http://schemas.openxmlformats.org/officeDocument/2006/relationships/hyperlink" Target="https://www.youtube.com/watch?v=qXfd4G7JjPI&amp;list=PLRc9v4G-Pwdw_amm7eG3le6yWlKH0Nb4V&amp;index=3" TargetMode="External"/><Relationship Id="rId2" Type="http://schemas.openxmlformats.org/officeDocument/2006/relationships/hyperlink" Target="https://twitter.com/AzureDataStudio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Orv7fptVoUA&amp;list=PLRc9v4G-Pwdw_amm7eG3le6yWlKH0Nb4V&amp;index=1" TargetMode="External"/><Relationship Id="rId5" Type="http://schemas.openxmlformats.org/officeDocument/2006/relationships/hyperlink" Target="https://cloudblogs.microsoft.com/sqlserver/2018/09/25/azure-data-studio-for-sql-server/" TargetMode="External"/><Relationship Id="rId4" Type="http://schemas.openxmlformats.org/officeDocument/2006/relationships/hyperlink" Target="https://docs.microsoft.com/en-us/sql/azure-data-studio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ZRXlkBBRnM&amp;list=PLRc9v4G-Pwdw_amm7eG3le6yWlKH0Nb4V&amp;index=2" TargetMode="External"/><Relationship Id="rId7" Type="http://schemas.openxmlformats.org/officeDocument/2006/relationships/hyperlink" Target="http://blog.sqlterritory.com/2017/12/19/sql-operations-studio-comprehensive-guide/" TargetMode="External"/><Relationship Id="rId2" Type="http://schemas.openxmlformats.org/officeDocument/2006/relationships/hyperlink" Target="https://github.com/Microsoft/Localization/wiki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youtube.com/watch?v=AwW-SRFU2zQ" TargetMode="External"/><Relationship Id="rId5" Type="http://schemas.openxmlformats.org/officeDocument/2006/relationships/hyperlink" Target="https://channel9.msdn.com/Events/Connect/2017/T255/player" TargetMode="External"/><Relationship Id="rId4" Type="http://schemas.openxmlformats.org/officeDocument/2006/relationships/hyperlink" Target="https://docs.microsoft.com/en-us/sql/big-data-cluster/big-data-cluster-overview?view=sqlallproducts-allversions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" TargetMode="External"/><Relationship Id="rId2" Type="http://schemas.openxmlformats.org/officeDocument/2006/relationships/hyperlink" Target="https://microsoft.github.io/prose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dejs.org/" TargetMode="External"/><Relationship Id="rId5" Type="http://schemas.openxmlformats.org/officeDocument/2006/relationships/hyperlink" Target="https://www.python.org/" TargetMode="External"/><Relationship Id="rId4" Type="http://schemas.openxmlformats.org/officeDocument/2006/relationships/hyperlink" Target="https://electronjs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mailto:mrg3d@hotmail.co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mrg3d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mailto:mrg3d@hotmail.com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mrg3d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X6m3TwZo_400x400.jpg (400×400)">
            <a:extLst>
              <a:ext uri="{FF2B5EF4-FFF2-40B4-BE49-F238E27FC236}">
                <a16:creationId xmlns:a16="http://schemas.microsoft.com/office/drawing/2014/main" id="{BDB5DD53-C744-4895-A821-24BC20D8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07" y="748353"/>
            <a:ext cx="3723220" cy="37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 Operations Studio:</a:t>
            </a:r>
            <a:br>
              <a:rPr lang="en-US" dirty="0"/>
            </a:br>
            <a:r>
              <a:rPr lang="en-US" dirty="0"/>
              <a:t>One year later…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Luca Bruni</a:t>
            </a:r>
          </a:p>
        </p:txBody>
      </p:sp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But, during Microsoft Ignite…</a:t>
            </a:r>
            <a:endParaRPr lang="en-US" dirty="0"/>
          </a:p>
        </p:txBody>
      </p:sp>
      <p:pic>
        <p:nvPicPr>
          <p:cNvPr id="2050" name="Picture 2" descr="satya-nadella.jpg (770Ã434)">
            <a:extLst>
              <a:ext uri="{FF2B5EF4-FFF2-40B4-BE49-F238E27FC236}">
                <a16:creationId xmlns:a16="http://schemas.microsoft.com/office/drawing/2014/main" id="{5F748ACD-3BC8-4060-8067-D13E8C4DC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62" y="1173162"/>
            <a:ext cx="7334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725CF3-DEE2-4E6F-B8A2-A19D3BD18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684" y="2067836"/>
            <a:ext cx="7099624" cy="4733082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929A9A4-D2FE-41F6-B7B7-311033E612D0}"/>
              </a:ext>
            </a:extLst>
          </p:cNvPr>
          <p:cNvSpPr/>
          <p:nvPr/>
        </p:nvSpPr>
        <p:spPr>
          <a:xfrm>
            <a:off x="3243943" y="1323145"/>
            <a:ext cx="2324100" cy="1211818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>
            <a:spAutoFit/>
          </a:bodyPr>
          <a:lstStyle/>
          <a:p>
            <a:pPr algn="l"/>
            <a:endParaRPr lang="en-US" sz="1400" dirty="0">
              <a:solidFill>
                <a:schemeClr val="accent1"/>
              </a:solidFill>
            </a:endParaRPr>
          </a:p>
          <a:p>
            <a:pPr algn="l"/>
            <a:r>
              <a:rPr lang="en-US" sz="1400" dirty="0">
                <a:solidFill>
                  <a:schemeClr val="accent1"/>
                </a:solidFill>
              </a:rPr>
              <a:t>Something is going to happen..</a:t>
            </a:r>
          </a:p>
          <a:p>
            <a:pPr algn="l"/>
            <a:endParaRPr lang="it-IT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0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B37C9-4E53-405B-9F2C-027802FDD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Data Studio</a:t>
            </a:r>
            <a:endParaRPr lang="it-IT" dirty="0"/>
          </a:p>
        </p:txBody>
      </p:sp>
      <p:pic>
        <p:nvPicPr>
          <p:cNvPr id="3074" name="Picture 2" descr="1408818.jpg (1200Ã800)">
            <a:extLst>
              <a:ext uri="{FF2B5EF4-FFF2-40B4-BE49-F238E27FC236}">
                <a16:creationId xmlns:a16="http://schemas.microsoft.com/office/drawing/2014/main" id="{FB7ACD21-D417-4C58-9194-0E22E373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276" y="1295108"/>
            <a:ext cx="6765347" cy="451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8ECF58-4B8E-49AF-A287-A7B1B17E5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98" y="804163"/>
            <a:ext cx="2429834" cy="24359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0C9829-A69A-410E-8C7F-92F02EED9F05}"/>
              </a:ext>
            </a:extLst>
          </p:cNvPr>
          <p:cNvSpPr txBox="1"/>
          <p:nvPr/>
        </p:nvSpPr>
        <p:spPr>
          <a:xfrm>
            <a:off x="3956711" y="3133280"/>
            <a:ext cx="370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General Available</a:t>
            </a:r>
            <a:endParaRPr lang="it-IT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3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Ok…</a:t>
            </a:r>
            <a:br>
              <a:rPr lang="en-US" dirty="0"/>
            </a:br>
            <a:r>
              <a:rPr lang="en-US" dirty="0"/>
              <a:t>This is the story!</a:t>
            </a:r>
          </a:p>
        </p:txBody>
      </p:sp>
    </p:spTree>
    <p:extLst>
      <p:ext uri="{BB962C8B-B14F-4D97-AF65-F5344CB8AC3E}">
        <p14:creationId xmlns:p14="http://schemas.microsoft.com/office/powerpoint/2010/main" val="616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FABD0-0C93-434D-910B-B47D8D6D0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Why, What, Who and How?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Tool overview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Main Extensions Overview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2049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99E9E-B044-4786-A690-ECEEDB163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&amp; What</a:t>
            </a:r>
          </a:p>
        </p:txBody>
      </p:sp>
      <p:sp>
        <p:nvSpPr>
          <p:cNvPr id="96" name="Rectangle 95"/>
          <p:cNvSpPr/>
          <p:nvPr/>
        </p:nvSpPr>
        <p:spPr>
          <a:xfrm>
            <a:off x="4488656" y="3149287"/>
            <a:ext cx="64294" cy="369332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it-IT" sz="2400" b="1" dirty="0">
              <a:solidFill>
                <a:schemeClr val="accent1"/>
              </a:solidFill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015B3CD-8700-432E-9C5F-5F9EE58B9B34}"/>
              </a:ext>
            </a:extLst>
          </p:cNvPr>
          <p:cNvGrpSpPr/>
          <p:nvPr/>
        </p:nvGrpSpPr>
        <p:grpSpPr>
          <a:xfrm>
            <a:off x="151234" y="1687160"/>
            <a:ext cx="2807545" cy="3176410"/>
            <a:chOff x="1563153" y="1820862"/>
            <a:chExt cx="3030771" cy="3428965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4F438940-C1AF-4342-8CC4-168720456A4C}"/>
                </a:ext>
              </a:extLst>
            </p:cNvPr>
            <p:cNvSpPr txBox="1"/>
            <p:nvPr/>
          </p:nvSpPr>
          <p:spPr>
            <a:xfrm>
              <a:off x="1992924" y="1885118"/>
              <a:ext cx="2149781" cy="640450"/>
            </a:xfrm>
            <a:prstGeom prst="rect">
              <a:avLst/>
            </a:prstGeom>
            <a:noFill/>
          </p:spPr>
          <p:txBody>
            <a:bodyPr wrap="none" lIns="172783" tIns="138227" rIns="172783" bIns="13822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22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Light Weight</a:t>
              </a: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CEAD1BD-05D3-42C4-9B24-E8B57CDEF12A}"/>
                </a:ext>
              </a:extLst>
            </p:cNvPr>
            <p:cNvCxnSpPr>
              <a:cxnSpLocks/>
            </p:cNvCxnSpPr>
            <p:nvPr/>
          </p:nvCxnSpPr>
          <p:spPr>
            <a:xfrm>
              <a:off x="1563153" y="1820862"/>
              <a:ext cx="0" cy="34289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D527747-C67C-44CD-86B8-FFCBB8D04F56}"/>
                </a:ext>
              </a:extLst>
            </p:cNvPr>
            <p:cNvCxnSpPr>
              <a:cxnSpLocks/>
            </p:cNvCxnSpPr>
            <p:nvPr/>
          </p:nvCxnSpPr>
          <p:spPr>
            <a:xfrm>
              <a:off x="4593924" y="1820862"/>
              <a:ext cx="0" cy="34289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B98C207-FE60-48FC-9F99-99E1CA60BDB9}"/>
                </a:ext>
              </a:extLst>
            </p:cNvPr>
            <p:cNvGrpSpPr/>
            <p:nvPr/>
          </p:nvGrpSpPr>
          <p:grpSpPr>
            <a:xfrm>
              <a:off x="2610516" y="3197803"/>
              <a:ext cx="935070" cy="1057291"/>
              <a:chOff x="2636837" y="2582034"/>
              <a:chExt cx="1087471" cy="1243134"/>
            </a:xfrm>
          </p:grpSpPr>
          <p:sp>
            <p:nvSpPr>
              <p:cNvPr id="114" name="Leaf" title="Icon of a leaf">
                <a:extLst>
                  <a:ext uri="{FF2B5EF4-FFF2-40B4-BE49-F238E27FC236}">
                    <a16:creationId xmlns:a16="http://schemas.microsoft.com/office/drawing/2014/main" id="{0D668468-7EB8-470D-A94C-352EBAF70E4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36837" y="2958145"/>
                <a:ext cx="575849" cy="867023"/>
              </a:xfrm>
              <a:custGeom>
                <a:avLst/>
                <a:gdLst>
                  <a:gd name="T0" fmla="*/ 497 w 2487"/>
                  <a:gd name="T1" fmla="*/ 2737 h 3743"/>
                  <a:gd name="T2" fmla="*/ 249 w 2487"/>
                  <a:gd name="T3" fmla="*/ 1990 h 3743"/>
                  <a:gd name="T4" fmla="*/ 995 w 2487"/>
                  <a:gd name="T5" fmla="*/ 995 h 3743"/>
                  <a:gd name="T6" fmla="*/ 1741 w 2487"/>
                  <a:gd name="T7" fmla="*/ 0 h 3743"/>
                  <a:gd name="T8" fmla="*/ 2487 w 2487"/>
                  <a:gd name="T9" fmla="*/ 1617 h 3743"/>
                  <a:gd name="T10" fmla="*/ 871 w 2487"/>
                  <a:gd name="T11" fmla="*/ 3234 h 3743"/>
                  <a:gd name="T12" fmla="*/ 746 w 2487"/>
                  <a:gd name="T13" fmla="*/ 3234 h 3743"/>
                  <a:gd name="T14" fmla="*/ 0 w 2487"/>
                  <a:gd name="T15" fmla="*/ 3743 h 3743"/>
                  <a:gd name="T16" fmla="*/ 357 w 2487"/>
                  <a:gd name="T17" fmla="*/ 3527 h 3743"/>
                  <a:gd name="T18" fmla="*/ 997 w 2487"/>
                  <a:gd name="T19" fmla="*/ 2999 h 3743"/>
                  <a:gd name="T20" fmla="*/ 1525 w 2487"/>
                  <a:gd name="T21" fmla="*/ 2358 h 3743"/>
                  <a:gd name="T22" fmla="*/ 1741 w 2487"/>
                  <a:gd name="T23" fmla="*/ 2002 h 3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87" h="3743">
                    <a:moveTo>
                      <a:pt x="497" y="2737"/>
                    </a:moveTo>
                    <a:cubicBezTo>
                      <a:pt x="344" y="2546"/>
                      <a:pt x="249" y="2282"/>
                      <a:pt x="249" y="1990"/>
                    </a:cubicBezTo>
                    <a:cubicBezTo>
                      <a:pt x="249" y="1602"/>
                      <a:pt x="534" y="1250"/>
                      <a:pt x="995" y="995"/>
                    </a:cubicBezTo>
                    <a:cubicBezTo>
                      <a:pt x="1456" y="741"/>
                      <a:pt x="1741" y="389"/>
                      <a:pt x="1741" y="0"/>
                    </a:cubicBezTo>
                    <a:cubicBezTo>
                      <a:pt x="2202" y="414"/>
                      <a:pt x="2487" y="985"/>
                      <a:pt x="2487" y="1617"/>
                    </a:cubicBezTo>
                    <a:cubicBezTo>
                      <a:pt x="2487" y="2511"/>
                      <a:pt x="1764" y="3234"/>
                      <a:pt x="871" y="3234"/>
                    </a:cubicBezTo>
                    <a:cubicBezTo>
                      <a:pt x="746" y="3234"/>
                      <a:pt x="746" y="3234"/>
                      <a:pt x="746" y="3234"/>
                    </a:cubicBezTo>
                    <a:moveTo>
                      <a:pt x="0" y="3743"/>
                    </a:moveTo>
                    <a:cubicBezTo>
                      <a:pt x="122" y="3677"/>
                      <a:pt x="241" y="3604"/>
                      <a:pt x="357" y="3527"/>
                    </a:cubicBezTo>
                    <a:cubicBezTo>
                      <a:pt x="587" y="3371"/>
                      <a:pt x="801" y="3194"/>
                      <a:pt x="997" y="2999"/>
                    </a:cubicBezTo>
                    <a:cubicBezTo>
                      <a:pt x="1192" y="2803"/>
                      <a:pt x="1369" y="2589"/>
                      <a:pt x="1525" y="2358"/>
                    </a:cubicBezTo>
                    <a:cubicBezTo>
                      <a:pt x="1602" y="2243"/>
                      <a:pt x="1675" y="2124"/>
                      <a:pt x="1741" y="2002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4705" tIns="42353" rIns="84705" bIns="423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7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33E87E0-532A-42A8-B8F5-2B3A992101AB}"/>
                  </a:ext>
                </a:extLst>
              </p:cNvPr>
              <p:cNvSpPr txBox="1"/>
              <p:nvPr/>
            </p:nvSpPr>
            <p:spPr>
              <a:xfrm>
                <a:off x="3040733" y="2582034"/>
                <a:ext cx="531175" cy="933697"/>
              </a:xfrm>
              <a:prstGeom prst="rect">
                <a:avLst/>
              </a:prstGeom>
              <a:noFill/>
            </p:spPr>
            <p:txBody>
              <a:bodyPr wrap="square" lIns="169410" tIns="135528" rIns="169410" bIns="1355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56"/>
                  </a:spcAft>
                </a:pPr>
                <a:r>
                  <a:rPr lang="en-US" sz="3335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~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0C8FD7D0-2A2B-49B3-94ED-5033B3FB07AC}"/>
                  </a:ext>
                </a:extLst>
              </p:cNvPr>
              <p:cNvSpPr txBox="1"/>
              <p:nvPr/>
            </p:nvSpPr>
            <p:spPr>
              <a:xfrm>
                <a:off x="3193133" y="2677629"/>
                <a:ext cx="531175" cy="933697"/>
              </a:xfrm>
              <a:prstGeom prst="rect">
                <a:avLst/>
              </a:prstGeom>
              <a:noFill/>
            </p:spPr>
            <p:txBody>
              <a:bodyPr wrap="square" lIns="169410" tIns="135528" rIns="169410" bIns="135528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56"/>
                  </a:spcAft>
                </a:pPr>
                <a:r>
                  <a:rPr lang="en-US" sz="3335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~</a:t>
                </a:r>
              </a:p>
            </p:txBody>
          </p: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62A2583-2C66-470D-AD9E-DBF63B06042D}"/>
              </a:ext>
            </a:extLst>
          </p:cNvPr>
          <p:cNvGrpSpPr/>
          <p:nvPr/>
        </p:nvGrpSpPr>
        <p:grpSpPr>
          <a:xfrm>
            <a:off x="6706504" y="1687160"/>
            <a:ext cx="1869535" cy="3176410"/>
            <a:chOff x="5768051" y="1820862"/>
            <a:chExt cx="2018179" cy="342896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EE47D07-F993-42E2-913E-785D22FF7810}"/>
                </a:ext>
              </a:extLst>
            </p:cNvPr>
            <p:cNvSpPr txBox="1"/>
            <p:nvPr/>
          </p:nvSpPr>
          <p:spPr>
            <a:xfrm>
              <a:off x="5768051" y="1850975"/>
              <a:ext cx="964347" cy="640450"/>
            </a:xfrm>
            <a:prstGeom prst="rect">
              <a:avLst/>
            </a:prstGeom>
            <a:noFill/>
          </p:spPr>
          <p:txBody>
            <a:bodyPr wrap="none" lIns="172783" tIns="138227" rIns="172783" bIns="13822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67"/>
                </a:spcAft>
              </a:pPr>
              <a:r>
                <a:rPr lang="en-US" sz="2268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Free</a:t>
              </a: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F079633-2265-4F0B-BBB6-FD1BEC5997E9}"/>
                </a:ext>
              </a:extLst>
            </p:cNvPr>
            <p:cNvCxnSpPr>
              <a:cxnSpLocks/>
            </p:cNvCxnSpPr>
            <p:nvPr/>
          </p:nvCxnSpPr>
          <p:spPr>
            <a:xfrm>
              <a:off x="7786230" y="1820862"/>
              <a:ext cx="0" cy="34289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Giftbox_EC1F" title="Icon of a gift wrapped box">
              <a:extLst>
                <a:ext uri="{FF2B5EF4-FFF2-40B4-BE49-F238E27FC236}">
                  <a16:creationId xmlns:a16="http://schemas.microsoft.com/office/drawing/2014/main" id="{ECA5D59E-ADBA-4681-AE3A-E41EEBC5B3C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929425" y="3550736"/>
              <a:ext cx="656581" cy="655133"/>
            </a:xfrm>
            <a:custGeom>
              <a:avLst/>
              <a:gdLst>
                <a:gd name="T0" fmla="*/ 0 w 2988"/>
                <a:gd name="T1" fmla="*/ 2980 h 2980"/>
                <a:gd name="T2" fmla="*/ 2988 w 2988"/>
                <a:gd name="T3" fmla="*/ 2980 h 2980"/>
                <a:gd name="T4" fmla="*/ 2988 w 2988"/>
                <a:gd name="T5" fmla="*/ 740 h 2980"/>
                <a:gd name="T6" fmla="*/ 0 w 2988"/>
                <a:gd name="T7" fmla="*/ 740 h 2980"/>
                <a:gd name="T8" fmla="*/ 0 w 2988"/>
                <a:gd name="T9" fmla="*/ 2980 h 2980"/>
                <a:gd name="T10" fmla="*/ 2114 w 2988"/>
                <a:gd name="T11" fmla="*/ 0 h 2980"/>
                <a:gd name="T12" fmla="*/ 1494 w 2988"/>
                <a:gd name="T13" fmla="*/ 620 h 2980"/>
                <a:gd name="T14" fmla="*/ 1494 w 2988"/>
                <a:gd name="T15" fmla="*/ 740 h 2980"/>
                <a:gd name="T16" fmla="*/ 2114 w 2988"/>
                <a:gd name="T17" fmla="*/ 740 h 2980"/>
                <a:gd name="T18" fmla="*/ 2484 w 2988"/>
                <a:gd name="T19" fmla="*/ 370 h 2980"/>
                <a:gd name="T20" fmla="*/ 2114 w 2988"/>
                <a:gd name="T21" fmla="*/ 0 h 2980"/>
                <a:gd name="T22" fmla="*/ 874 w 2988"/>
                <a:gd name="T23" fmla="*/ 0 h 2980"/>
                <a:gd name="T24" fmla="*/ 504 w 2988"/>
                <a:gd name="T25" fmla="*/ 370 h 2980"/>
                <a:gd name="T26" fmla="*/ 874 w 2988"/>
                <a:gd name="T27" fmla="*/ 740 h 2980"/>
                <a:gd name="T28" fmla="*/ 1494 w 2988"/>
                <a:gd name="T29" fmla="*/ 740 h 2980"/>
                <a:gd name="T30" fmla="*/ 1494 w 2988"/>
                <a:gd name="T31" fmla="*/ 620 h 2980"/>
                <a:gd name="T32" fmla="*/ 874 w 2988"/>
                <a:gd name="T33" fmla="*/ 0 h 2980"/>
                <a:gd name="T34" fmla="*/ 1494 w 2988"/>
                <a:gd name="T35" fmla="*/ 740 h 2980"/>
                <a:gd name="T36" fmla="*/ 1494 w 2988"/>
                <a:gd name="T37" fmla="*/ 2980 h 2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88" h="2980">
                  <a:moveTo>
                    <a:pt x="0" y="2980"/>
                  </a:moveTo>
                  <a:cubicBezTo>
                    <a:pt x="2988" y="2980"/>
                    <a:pt x="2988" y="2980"/>
                    <a:pt x="2988" y="2980"/>
                  </a:cubicBezTo>
                  <a:cubicBezTo>
                    <a:pt x="2988" y="740"/>
                    <a:pt x="2988" y="740"/>
                    <a:pt x="2988" y="740"/>
                  </a:cubicBezTo>
                  <a:cubicBezTo>
                    <a:pt x="0" y="740"/>
                    <a:pt x="0" y="740"/>
                    <a:pt x="0" y="740"/>
                  </a:cubicBezTo>
                  <a:lnTo>
                    <a:pt x="0" y="2980"/>
                  </a:lnTo>
                  <a:close/>
                  <a:moveTo>
                    <a:pt x="2114" y="0"/>
                  </a:moveTo>
                  <a:cubicBezTo>
                    <a:pt x="1772" y="0"/>
                    <a:pt x="1494" y="278"/>
                    <a:pt x="1494" y="620"/>
                  </a:cubicBezTo>
                  <a:cubicBezTo>
                    <a:pt x="1494" y="740"/>
                    <a:pt x="1494" y="740"/>
                    <a:pt x="1494" y="740"/>
                  </a:cubicBezTo>
                  <a:cubicBezTo>
                    <a:pt x="2114" y="740"/>
                    <a:pt x="2114" y="740"/>
                    <a:pt x="2114" y="740"/>
                  </a:cubicBezTo>
                  <a:cubicBezTo>
                    <a:pt x="2318" y="740"/>
                    <a:pt x="2484" y="574"/>
                    <a:pt x="2484" y="370"/>
                  </a:cubicBezTo>
                  <a:cubicBezTo>
                    <a:pt x="2484" y="166"/>
                    <a:pt x="2318" y="0"/>
                    <a:pt x="2114" y="0"/>
                  </a:cubicBezTo>
                  <a:close/>
                  <a:moveTo>
                    <a:pt x="874" y="0"/>
                  </a:moveTo>
                  <a:cubicBezTo>
                    <a:pt x="670" y="0"/>
                    <a:pt x="504" y="166"/>
                    <a:pt x="504" y="370"/>
                  </a:cubicBezTo>
                  <a:cubicBezTo>
                    <a:pt x="504" y="574"/>
                    <a:pt x="670" y="740"/>
                    <a:pt x="874" y="740"/>
                  </a:cubicBezTo>
                  <a:cubicBezTo>
                    <a:pt x="1494" y="740"/>
                    <a:pt x="1494" y="740"/>
                    <a:pt x="1494" y="740"/>
                  </a:cubicBezTo>
                  <a:cubicBezTo>
                    <a:pt x="1494" y="620"/>
                    <a:pt x="1494" y="620"/>
                    <a:pt x="1494" y="620"/>
                  </a:cubicBezTo>
                  <a:cubicBezTo>
                    <a:pt x="1494" y="278"/>
                    <a:pt x="1216" y="0"/>
                    <a:pt x="874" y="0"/>
                  </a:cubicBezTo>
                  <a:close/>
                  <a:moveTo>
                    <a:pt x="1494" y="740"/>
                  </a:moveTo>
                  <a:cubicBezTo>
                    <a:pt x="1494" y="2980"/>
                    <a:pt x="1494" y="2980"/>
                    <a:pt x="1494" y="298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705" tIns="42353" rIns="84705" bIns="42353" numCol="1" anchor="t" anchorCtr="0" compatLnSpc="1">
              <a:prstTxWarp prst="textNoShape">
                <a:avLst/>
              </a:prstTxWarp>
            </a:bodyPr>
            <a:lstStyle/>
            <a:p>
              <a:endParaRPr lang="en-US" sz="1667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9096FCD-4138-4D2A-8507-3385DF656A6C}"/>
              </a:ext>
            </a:extLst>
          </p:cNvPr>
          <p:cNvGrpSpPr/>
          <p:nvPr/>
        </p:nvGrpSpPr>
        <p:grpSpPr>
          <a:xfrm>
            <a:off x="8761771" y="1687160"/>
            <a:ext cx="2613511" cy="3176410"/>
            <a:chOff x="8031588" y="1820862"/>
            <a:chExt cx="2821309" cy="3428965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8BEEA1C-E4A1-41A2-945B-8FEDEDA21534}"/>
                </a:ext>
              </a:extLst>
            </p:cNvPr>
            <p:cNvCxnSpPr>
              <a:cxnSpLocks/>
            </p:cNvCxnSpPr>
            <p:nvPr/>
          </p:nvCxnSpPr>
          <p:spPr>
            <a:xfrm>
              <a:off x="10852897" y="1820862"/>
              <a:ext cx="0" cy="34289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B51D6FB8-6853-4533-8A81-8DCDED3F0729}"/>
                </a:ext>
              </a:extLst>
            </p:cNvPr>
            <p:cNvGrpSpPr/>
            <p:nvPr/>
          </p:nvGrpSpPr>
          <p:grpSpPr>
            <a:xfrm>
              <a:off x="8031588" y="1850975"/>
              <a:ext cx="2773367" cy="2404119"/>
              <a:chOff x="8031588" y="1850975"/>
              <a:chExt cx="2773367" cy="2404119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076005D-BDEA-4A20-A97F-C9DAD312DBFB}"/>
                  </a:ext>
                </a:extLst>
              </p:cNvPr>
              <p:cNvSpPr txBox="1"/>
              <p:nvPr/>
            </p:nvSpPr>
            <p:spPr>
              <a:xfrm>
                <a:off x="8031588" y="1850975"/>
                <a:ext cx="2773367" cy="1062612"/>
              </a:xfrm>
              <a:prstGeom prst="rect">
                <a:avLst/>
              </a:prstGeom>
              <a:noFill/>
            </p:spPr>
            <p:txBody>
              <a:bodyPr wrap="none" lIns="172783" tIns="138227" rIns="172783" bIns="138227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67"/>
                  </a:spcAft>
                </a:pPr>
                <a:r>
                  <a:rPr lang="en-US" sz="2268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For Windows, </a:t>
                </a:r>
              </a:p>
              <a:p>
                <a:pPr algn="ctr">
                  <a:lnSpc>
                    <a:spcPct val="90000"/>
                  </a:lnSpc>
                  <a:spcAft>
                    <a:spcPts val="567"/>
                  </a:spcAft>
                </a:pPr>
                <a:r>
                  <a:rPr lang="en-US" sz="2268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macOS and Linux</a:t>
                </a: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48F694AC-D654-4B85-9F24-3E55342743EE}"/>
                  </a:ext>
                </a:extLst>
              </p:cNvPr>
              <p:cNvGrpSpPr/>
              <p:nvPr/>
            </p:nvGrpSpPr>
            <p:grpSpPr>
              <a:xfrm>
                <a:off x="8504237" y="3573914"/>
                <a:ext cx="1723530" cy="681180"/>
                <a:chOff x="1644499" y="4608435"/>
                <a:chExt cx="455115" cy="185906"/>
              </a:xfrm>
            </p:grpSpPr>
            <p:sp>
              <p:nvSpPr>
                <p:cNvPr id="126" name="Freeform 15">
                  <a:extLst>
                    <a:ext uri="{FF2B5EF4-FFF2-40B4-BE49-F238E27FC236}">
                      <a16:creationId xmlns:a16="http://schemas.microsoft.com/office/drawing/2014/main" id="{97846CDA-640A-4CED-9B29-8A717BFFFD6C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1644499" y="4639474"/>
                  <a:ext cx="144557" cy="150680"/>
                </a:xfrm>
                <a:custGeom>
                  <a:avLst/>
                  <a:gdLst>
                    <a:gd name="T0" fmla="*/ 112 w 246"/>
                    <a:gd name="T1" fmla="*/ 19 h 245"/>
                    <a:gd name="T2" fmla="*/ 246 w 246"/>
                    <a:gd name="T3" fmla="*/ 0 h 245"/>
                    <a:gd name="T4" fmla="*/ 246 w 246"/>
                    <a:gd name="T5" fmla="*/ 116 h 245"/>
                    <a:gd name="T6" fmla="*/ 112 w 246"/>
                    <a:gd name="T7" fmla="*/ 116 h 245"/>
                    <a:gd name="T8" fmla="*/ 112 w 246"/>
                    <a:gd name="T9" fmla="*/ 19 h 245"/>
                    <a:gd name="T10" fmla="*/ 102 w 246"/>
                    <a:gd name="T11" fmla="*/ 116 h 245"/>
                    <a:gd name="T12" fmla="*/ 102 w 246"/>
                    <a:gd name="T13" fmla="*/ 19 h 245"/>
                    <a:gd name="T14" fmla="*/ 0 w 246"/>
                    <a:gd name="T15" fmla="*/ 34 h 245"/>
                    <a:gd name="T16" fmla="*/ 0 w 246"/>
                    <a:gd name="T17" fmla="*/ 116 h 245"/>
                    <a:gd name="T18" fmla="*/ 102 w 246"/>
                    <a:gd name="T19" fmla="*/ 116 h 245"/>
                    <a:gd name="T20" fmla="*/ 102 w 246"/>
                    <a:gd name="T21" fmla="*/ 126 h 245"/>
                    <a:gd name="T22" fmla="*/ 0 w 246"/>
                    <a:gd name="T23" fmla="*/ 126 h 245"/>
                    <a:gd name="T24" fmla="*/ 0 w 246"/>
                    <a:gd name="T25" fmla="*/ 211 h 245"/>
                    <a:gd name="T26" fmla="*/ 102 w 246"/>
                    <a:gd name="T27" fmla="*/ 226 h 245"/>
                    <a:gd name="T28" fmla="*/ 102 w 246"/>
                    <a:gd name="T29" fmla="*/ 126 h 245"/>
                    <a:gd name="T30" fmla="*/ 112 w 246"/>
                    <a:gd name="T31" fmla="*/ 126 h 245"/>
                    <a:gd name="T32" fmla="*/ 112 w 246"/>
                    <a:gd name="T33" fmla="*/ 226 h 245"/>
                    <a:gd name="T34" fmla="*/ 246 w 246"/>
                    <a:gd name="T35" fmla="*/ 245 h 245"/>
                    <a:gd name="T36" fmla="*/ 246 w 246"/>
                    <a:gd name="T37" fmla="*/ 126 h 245"/>
                    <a:gd name="T38" fmla="*/ 112 w 246"/>
                    <a:gd name="T39" fmla="*/ 126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6" h="245">
                      <a:moveTo>
                        <a:pt x="112" y="19"/>
                      </a:moveTo>
                      <a:lnTo>
                        <a:pt x="246" y="0"/>
                      </a:lnTo>
                      <a:lnTo>
                        <a:pt x="246" y="116"/>
                      </a:lnTo>
                      <a:lnTo>
                        <a:pt x="112" y="116"/>
                      </a:lnTo>
                      <a:lnTo>
                        <a:pt x="112" y="19"/>
                      </a:lnTo>
                      <a:close/>
                      <a:moveTo>
                        <a:pt x="102" y="116"/>
                      </a:moveTo>
                      <a:lnTo>
                        <a:pt x="102" y="19"/>
                      </a:lnTo>
                      <a:lnTo>
                        <a:pt x="0" y="34"/>
                      </a:lnTo>
                      <a:lnTo>
                        <a:pt x="0" y="116"/>
                      </a:lnTo>
                      <a:lnTo>
                        <a:pt x="102" y="116"/>
                      </a:lnTo>
                      <a:close/>
                      <a:moveTo>
                        <a:pt x="102" y="126"/>
                      </a:moveTo>
                      <a:lnTo>
                        <a:pt x="0" y="126"/>
                      </a:lnTo>
                      <a:lnTo>
                        <a:pt x="0" y="211"/>
                      </a:lnTo>
                      <a:lnTo>
                        <a:pt x="102" y="226"/>
                      </a:lnTo>
                      <a:lnTo>
                        <a:pt x="102" y="126"/>
                      </a:lnTo>
                      <a:close/>
                      <a:moveTo>
                        <a:pt x="112" y="126"/>
                      </a:moveTo>
                      <a:lnTo>
                        <a:pt x="112" y="226"/>
                      </a:lnTo>
                      <a:lnTo>
                        <a:pt x="246" y="245"/>
                      </a:lnTo>
                      <a:lnTo>
                        <a:pt x="246" y="126"/>
                      </a:lnTo>
                      <a:lnTo>
                        <a:pt x="112" y="126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/>
              </p:spPr>
              <p:txBody>
                <a:bodyPr vert="horz" wrap="square" lIns="84705" tIns="42353" rIns="84705" bIns="42353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63999">
                    <a:defRPr/>
                  </a:pPr>
                  <a:endParaRPr lang="en-US" sz="1667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pic>
              <p:nvPicPr>
                <p:cNvPr id="127" name="Picture 126" descr="Dosya:Tux.svg">
                  <a:extLst>
                    <a:ext uri="{FF2B5EF4-FFF2-40B4-BE49-F238E27FC236}">
                      <a16:creationId xmlns:a16="http://schemas.microsoft.com/office/drawing/2014/main" id="{D1D80DAB-10B7-4778-B3B1-CAEBBF3AEC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1948859" y="4608435"/>
                  <a:ext cx="150755" cy="185906"/>
                </a:xfrm>
                <a:prstGeom prst="rect">
                  <a:avLst/>
                </a:prstGeom>
                <a:effectLst>
                  <a:outerShdw blurRad="279400" dist="76200" dir="2700000" sx="107000" sy="107000" algn="tl" rotWithShape="0">
                    <a:schemeClr val="bg1">
                      <a:alpha val="4000"/>
                    </a:schemeClr>
                  </a:outerShdw>
                  <a:reflection blurRad="6350" stA="52000" endA="300" endPos="35000" dir="5400000" sy="-100000" algn="bl" rotWithShape="0"/>
                </a:effectLst>
              </p:spPr>
            </p:pic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77832A26-C620-4154-B5A9-EBD4E464124C}"/>
                    </a:ext>
                  </a:extLst>
                </p:cNvPr>
                <p:cNvGrpSpPr/>
                <p:nvPr/>
              </p:nvGrpSpPr>
              <p:grpSpPr>
                <a:xfrm>
                  <a:off x="1804762" y="4613361"/>
                  <a:ext cx="129658" cy="168660"/>
                  <a:chOff x="9759607" y="4598009"/>
                  <a:chExt cx="179566" cy="219721"/>
                </a:xfrm>
              </p:grpSpPr>
              <p:sp>
                <p:nvSpPr>
                  <p:cNvPr id="129" name="Freeform 20">
                    <a:extLst>
                      <a:ext uri="{FF2B5EF4-FFF2-40B4-BE49-F238E27FC236}">
                        <a16:creationId xmlns:a16="http://schemas.microsoft.com/office/drawing/2014/main" id="{7807EB8D-CAC7-4FAA-8779-9DF2CE055D5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59607" y="4649139"/>
                    <a:ext cx="179566" cy="168591"/>
                  </a:xfrm>
                  <a:custGeom>
                    <a:avLst/>
                    <a:gdLst>
                      <a:gd name="T0" fmla="*/ 99 w 117"/>
                      <a:gd name="T1" fmla="*/ 40 h 105"/>
                      <a:gd name="T2" fmla="*/ 114 w 117"/>
                      <a:gd name="T3" fmla="*/ 14 h 105"/>
                      <a:gd name="T4" fmla="*/ 89 w 117"/>
                      <a:gd name="T5" fmla="*/ 1 h 105"/>
                      <a:gd name="T6" fmla="*/ 63 w 117"/>
                      <a:gd name="T7" fmla="*/ 7 h 105"/>
                      <a:gd name="T8" fmla="*/ 40 w 117"/>
                      <a:gd name="T9" fmla="*/ 1 h 105"/>
                      <a:gd name="T10" fmla="*/ 12 w 117"/>
                      <a:gd name="T11" fmla="*/ 18 h 105"/>
                      <a:gd name="T12" fmla="*/ 20 w 117"/>
                      <a:gd name="T13" fmla="*/ 87 h 105"/>
                      <a:gd name="T14" fmla="*/ 42 w 117"/>
                      <a:gd name="T15" fmla="*/ 105 h 105"/>
                      <a:gd name="T16" fmla="*/ 64 w 117"/>
                      <a:gd name="T17" fmla="*/ 99 h 105"/>
                      <a:gd name="T18" fmla="*/ 87 w 117"/>
                      <a:gd name="T19" fmla="*/ 104 h 105"/>
                      <a:gd name="T20" fmla="*/ 108 w 117"/>
                      <a:gd name="T21" fmla="*/ 88 h 105"/>
                      <a:gd name="T22" fmla="*/ 117 w 117"/>
                      <a:gd name="T23" fmla="*/ 68 h 105"/>
                      <a:gd name="T24" fmla="*/ 99 w 117"/>
                      <a:gd name="T25" fmla="*/ 40 h 10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17" h="105">
                        <a:moveTo>
                          <a:pt x="99" y="40"/>
                        </a:moveTo>
                        <a:cubicBezTo>
                          <a:pt x="99" y="23"/>
                          <a:pt x="113" y="15"/>
                          <a:pt x="114" y="14"/>
                        </a:cubicBezTo>
                        <a:cubicBezTo>
                          <a:pt x="106" y="3"/>
                          <a:pt x="93" y="1"/>
                          <a:pt x="89" y="1"/>
                        </a:cubicBezTo>
                        <a:cubicBezTo>
                          <a:pt x="78" y="0"/>
                          <a:pt x="68" y="7"/>
                          <a:pt x="63" y="7"/>
                        </a:cubicBezTo>
                        <a:cubicBezTo>
                          <a:pt x="57" y="7"/>
                          <a:pt x="49" y="1"/>
                          <a:pt x="40" y="1"/>
                        </a:cubicBezTo>
                        <a:cubicBezTo>
                          <a:pt x="28" y="1"/>
                          <a:pt x="18" y="8"/>
                          <a:pt x="12" y="18"/>
                        </a:cubicBezTo>
                        <a:cubicBezTo>
                          <a:pt x="0" y="39"/>
                          <a:pt x="9" y="70"/>
                          <a:pt x="20" y="87"/>
                        </a:cubicBezTo>
                        <a:cubicBezTo>
                          <a:pt x="26" y="96"/>
                          <a:pt x="33" y="105"/>
                          <a:pt x="42" y="105"/>
                        </a:cubicBezTo>
                        <a:cubicBezTo>
                          <a:pt x="51" y="104"/>
                          <a:pt x="54" y="99"/>
                          <a:pt x="64" y="99"/>
                        </a:cubicBezTo>
                        <a:cubicBezTo>
                          <a:pt x="75" y="99"/>
                          <a:pt x="78" y="105"/>
                          <a:pt x="87" y="104"/>
                        </a:cubicBezTo>
                        <a:cubicBezTo>
                          <a:pt x="96" y="104"/>
                          <a:pt x="102" y="96"/>
                          <a:pt x="108" y="88"/>
                        </a:cubicBezTo>
                        <a:cubicBezTo>
                          <a:pt x="115" y="78"/>
                          <a:pt x="117" y="69"/>
                          <a:pt x="117" y="68"/>
                        </a:cubicBezTo>
                        <a:cubicBezTo>
                          <a:pt x="117" y="68"/>
                          <a:pt x="99" y="61"/>
                          <a:pt x="99" y="4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4705" tIns="42353" rIns="84705" bIns="4235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47009">
                      <a:defRPr/>
                    </a:pPr>
                    <a:endParaRPr lang="en-US" sz="1667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  <p:sp>
                <p:nvSpPr>
                  <p:cNvPr id="130" name="Freeform 21">
                    <a:extLst>
                      <a:ext uri="{FF2B5EF4-FFF2-40B4-BE49-F238E27FC236}">
                        <a16:creationId xmlns:a16="http://schemas.microsoft.com/office/drawing/2014/main" id="{B4D011C0-6661-4463-94F8-CB83204D23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834029" y="4598009"/>
                    <a:ext cx="43571" cy="51130"/>
                  </a:xfrm>
                  <a:custGeom>
                    <a:avLst/>
                    <a:gdLst>
                      <a:gd name="T0" fmla="*/ 21 w 29"/>
                      <a:gd name="T1" fmla="*/ 22 h 32"/>
                      <a:gd name="T2" fmla="*/ 28 w 29"/>
                      <a:gd name="T3" fmla="*/ 0 h 32"/>
                      <a:gd name="T4" fmla="*/ 8 w 29"/>
                      <a:gd name="T5" fmla="*/ 10 h 32"/>
                      <a:gd name="T6" fmla="*/ 1 w 29"/>
                      <a:gd name="T7" fmla="*/ 31 h 32"/>
                      <a:gd name="T8" fmla="*/ 21 w 29"/>
                      <a:gd name="T9" fmla="*/ 22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32">
                        <a:moveTo>
                          <a:pt x="21" y="22"/>
                        </a:moveTo>
                        <a:cubicBezTo>
                          <a:pt x="26" y="16"/>
                          <a:pt x="29" y="8"/>
                          <a:pt x="28" y="0"/>
                        </a:cubicBezTo>
                        <a:cubicBezTo>
                          <a:pt x="21" y="0"/>
                          <a:pt x="13" y="4"/>
                          <a:pt x="8" y="10"/>
                        </a:cubicBezTo>
                        <a:cubicBezTo>
                          <a:pt x="3" y="15"/>
                          <a:pt x="0" y="23"/>
                          <a:pt x="1" y="31"/>
                        </a:cubicBezTo>
                        <a:cubicBezTo>
                          <a:pt x="8" y="32"/>
                          <a:pt x="16" y="27"/>
                          <a:pt x="21" y="22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4705" tIns="42353" rIns="84705" bIns="42353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847009">
                      <a:defRPr/>
                    </a:pPr>
                    <a:endParaRPr lang="en-US" sz="1667" kern="0">
                      <a:solidFill>
                        <a:sysClr val="windowText" lastClr="000000"/>
                      </a:solidFill>
                      <a:latin typeface="Segoe UI Semilight"/>
                    </a:endParaRPr>
                  </a:p>
                </p:txBody>
              </p:sp>
            </p:grpSp>
          </p:grpSp>
        </p:grp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3006714-D1D1-4B12-8B43-51E4D22B5A57}"/>
              </a:ext>
            </a:extLst>
          </p:cNvPr>
          <p:cNvGrpSpPr/>
          <p:nvPr/>
        </p:nvGrpSpPr>
        <p:grpSpPr>
          <a:xfrm>
            <a:off x="1941941" y="5123948"/>
            <a:ext cx="8093898" cy="605695"/>
            <a:chOff x="1653863" y="5594454"/>
            <a:chExt cx="8737440" cy="653853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8056719-F99B-4C5E-B156-45EDF81E9DD1}"/>
                </a:ext>
              </a:extLst>
            </p:cNvPr>
            <p:cNvSpPr txBox="1"/>
            <p:nvPr/>
          </p:nvSpPr>
          <p:spPr>
            <a:xfrm>
              <a:off x="2618453" y="5620456"/>
              <a:ext cx="7772850" cy="627851"/>
            </a:xfrm>
            <a:prstGeom prst="rect">
              <a:avLst/>
            </a:prstGeom>
            <a:noFill/>
          </p:spPr>
          <p:txBody>
            <a:bodyPr wrap="none" lIns="169410" tIns="135528" rIns="169410" bIns="1355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56"/>
                </a:spcAft>
              </a:pPr>
              <a:r>
                <a:rPr lang="en-US" sz="2223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For SQL Server running anywhere, Azure SQLDB &amp; DW</a:t>
              </a: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575B1CC-FB9F-4048-A39A-81A4389C83BA}"/>
                </a:ext>
              </a:extLst>
            </p:cNvPr>
            <p:cNvGrpSpPr/>
            <p:nvPr/>
          </p:nvGrpSpPr>
          <p:grpSpPr>
            <a:xfrm>
              <a:off x="1653863" y="5594454"/>
              <a:ext cx="964590" cy="556642"/>
              <a:chOff x="1464520" y="5607620"/>
              <a:chExt cx="964590" cy="556642"/>
            </a:xfrm>
          </p:grpSpPr>
          <p:sp>
            <p:nvSpPr>
              <p:cNvPr id="135" name="building_5" title="Icon of tall buildings">
                <a:extLst>
                  <a:ext uri="{FF2B5EF4-FFF2-40B4-BE49-F238E27FC236}">
                    <a16:creationId xmlns:a16="http://schemas.microsoft.com/office/drawing/2014/main" id="{1226CEBB-1BBC-461E-A6F5-DBB5ACCF751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722437" y="5707062"/>
                <a:ext cx="336772" cy="365760"/>
              </a:xfrm>
              <a:custGeom>
                <a:avLst/>
                <a:gdLst>
                  <a:gd name="T0" fmla="*/ 299 w 395"/>
                  <a:gd name="T1" fmla="*/ 151 h 429"/>
                  <a:gd name="T2" fmla="*/ 299 w 395"/>
                  <a:gd name="T3" fmla="*/ 429 h 429"/>
                  <a:gd name="T4" fmla="*/ 242 w 395"/>
                  <a:gd name="T5" fmla="*/ 429 h 429"/>
                  <a:gd name="T6" fmla="*/ 242 w 395"/>
                  <a:gd name="T7" fmla="*/ 333 h 429"/>
                  <a:gd name="T8" fmla="*/ 181 w 395"/>
                  <a:gd name="T9" fmla="*/ 333 h 429"/>
                  <a:gd name="T10" fmla="*/ 181 w 395"/>
                  <a:gd name="T11" fmla="*/ 429 h 429"/>
                  <a:gd name="T12" fmla="*/ 121 w 395"/>
                  <a:gd name="T13" fmla="*/ 429 h 429"/>
                  <a:gd name="T14" fmla="*/ 121 w 395"/>
                  <a:gd name="T15" fmla="*/ 151 h 429"/>
                  <a:gd name="T16" fmla="*/ 211 w 395"/>
                  <a:gd name="T17" fmla="*/ 151 h 429"/>
                  <a:gd name="T18" fmla="*/ 299 w 395"/>
                  <a:gd name="T19" fmla="*/ 151 h 429"/>
                  <a:gd name="T20" fmla="*/ 211 w 395"/>
                  <a:gd name="T21" fmla="*/ 151 h 429"/>
                  <a:gd name="T22" fmla="*/ 211 w 395"/>
                  <a:gd name="T23" fmla="*/ 92 h 429"/>
                  <a:gd name="T24" fmla="*/ 0 w 395"/>
                  <a:gd name="T25" fmla="*/ 92 h 429"/>
                  <a:gd name="T26" fmla="*/ 0 w 395"/>
                  <a:gd name="T27" fmla="*/ 429 h 429"/>
                  <a:gd name="T28" fmla="*/ 395 w 395"/>
                  <a:gd name="T29" fmla="*/ 429 h 429"/>
                  <a:gd name="T30" fmla="*/ 395 w 395"/>
                  <a:gd name="T31" fmla="*/ 123 h 429"/>
                  <a:gd name="T32" fmla="*/ 268 w 395"/>
                  <a:gd name="T33" fmla="*/ 0 h 429"/>
                  <a:gd name="T34" fmla="*/ 268 w 395"/>
                  <a:gd name="T35" fmla="*/ 151 h 429"/>
                  <a:gd name="T36" fmla="*/ 62 w 395"/>
                  <a:gd name="T37" fmla="*/ 151 h 429"/>
                  <a:gd name="T38" fmla="*/ 56 w 395"/>
                  <a:gd name="T39" fmla="*/ 151 h 429"/>
                  <a:gd name="T40" fmla="*/ 56 w 395"/>
                  <a:gd name="T41" fmla="*/ 155 h 429"/>
                  <a:gd name="T42" fmla="*/ 62 w 395"/>
                  <a:gd name="T43" fmla="*/ 155 h 429"/>
                  <a:gd name="T44" fmla="*/ 62 w 395"/>
                  <a:gd name="T45" fmla="*/ 151 h 429"/>
                  <a:gd name="T46" fmla="*/ 62 w 395"/>
                  <a:gd name="T47" fmla="*/ 211 h 429"/>
                  <a:gd name="T48" fmla="*/ 56 w 395"/>
                  <a:gd name="T49" fmla="*/ 211 h 429"/>
                  <a:gd name="T50" fmla="*/ 56 w 395"/>
                  <a:gd name="T51" fmla="*/ 217 h 429"/>
                  <a:gd name="T52" fmla="*/ 62 w 395"/>
                  <a:gd name="T53" fmla="*/ 217 h 429"/>
                  <a:gd name="T54" fmla="*/ 62 w 395"/>
                  <a:gd name="T55" fmla="*/ 211 h 429"/>
                  <a:gd name="T56" fmla="*/ 62 w 395"/>
                  <a:gd name="T57" fmla="*/ 271 h 429"/>
                  <a:gd name="T58" fmla="*/ 56 w 395"/>
                  <a:gd name="T59" fmla="*/ 271 h 429"/>
                  <a:gd name="T60" fmla="*/ 56 w 395"/>
                  <a:gd name="T61" fmla="*/ 277 h 429"/>
                  <a:gd name="T62" fmla="*/ 62 w 395"/>
                  <a:gd name="T63" fmla="*/ 277 h 429"/>
                  <a:gd name="T64" fmla="*/ 62 w 395"/>
                  <a:gd name="T65" fmla="*/ 271 h 429"/>
                  <a:gd name="T66" fmla="*/ 62 w 395"/>
                  <a:gd name="T67" fmla="*/ 332 h 429"/>
                  <a:gd name="T68" fmla="*/ 56 w 395"/>
                  <a:gd name="T69" fmla="*/ 332 h 429"/>
                  <a:gd name="T70" fmla="*/ 56 w 395"/>
                  <a:gd name="T71" fmla="*/ 337 h 429"/>
                  <a:gd name="T72" fmla="*/ 62 w 395"/>
                  <a:gd name="T73" fmla="*/ 337 h 429"/>
                  <a:gd name="T74" fmla="*/ 62 w 395"/>
                  <a:gd name="T75" fmla="*/ 332 h 429"/>
                  <a:gd name="T76" fmla="*/ 62 w 395"/>
                  <a:gd name="T77" fmla="*/ 392 h 429"/>
                  <a:gd name="T78" fmla="*/ 56 w 395"/>
                  <a:gd name="T79" fmla="*/ 392 h 429"/>
                  <a:gd name="T80" fmla="*/ 56 w 395"/>
                  <a:gd name="T81" fmla="*/ 397 h 429"/>
                  <a:gd name="T82" fmla="*/ 62 w 395"/>
                  <a:gd name="T83" fmla="*/ 397 h 429"/>
                  <a:gd name="T84" fmla="*/ 62 w 395"/>
                  <a:gd name="T85" fmla="*/ 392 h 429"/>
                  <a:gd name="T86" fmla="*/ 182 w 395"/>
                  <a:gd name="T87" fmla="*/ 211 h 429"/>
                  <a:gd name="T88" fmla="*/ 177 w 395"/>
                  <a:gd name="T89" fmla="*/ 211 h 429"/>
                  <a:gd name="T90" fmla="*/ 177 w 395"/>
                  <a:gd name="T91" fmla="*/ 217 h 429"/>
                  <a:gd name="T92" fmla="*/ 182 w 395"/>
                  <a:gd name="T93" fmla="*/ 217 h 429"/>
                  <a:gd name="T94" fmla="*/ 182 w 395"/>
                  <a:gd name="T95" fmla="*/ 211 h 429"/>
                  <a:gd name="T96" fmla="*/ 182 w 395"/>
                  <a:gd name="T97" fmla="*/ 273 h 429"/>
                  <a:gd name="T98" fmla="*/ 177 w 395"/>
                  <a:gd name="T99" fmla="*/ 273 h 429"/>
                  <a:gd name="T100" fmla="*/ 177 w 395"/>
                  <a:gd name="T101" fmla="*/ 277 h 429"/>
                  <a:gd name="T102" fmla="*/ 182 w 395"/>
                  <a:gd name="T103" fmla="*/ 277 h 429"/>
                  <a:gd name="T104" fmla="*/ 182 w 395"/>
                  <a:gd name="T105" fmla="*/ 273 h 429"/>
                  <a:gd name="T106" fmla="*/ 243 w 395"/>
                  <a:gd name="T107" fmla="*/ 211 h 429"/>
                  <a:gd name="T108" fmla="*/ 237 w 395"/>
                  <a:gd name="T109" fmla="*/ 211 h 429"/>
                  <a:gd name="T110" fmla="*/ 237 w 395"/>
                  <a:gd name="T111" fmla="*/ 217 h 429"/>
                  <a:gd name="T112" fmla="*/ 243 w 395"/>
                  <a:gd name="T113" fmla="*/ 217 h 429"/>
                  <a:gd name="T114" fmla="*/ 243 w 395"/>
                  <a:gd name="T115" fmla="*/ 211 h 429"/>
                  <a:gd name="T116" fmla="*/ 243 w 395"/>
                  <a:gd name="T117" fmla="*/ 273 h 429"/>
                  <a:gd name="T118" fmla="*/ 237 w 395"/>
                  <a:gd name="T119" fmla="*/ 273 h 429"/>
                  <a:gd name="T120" fmla="*/ 237 w 395"/>
                  <a:gd name="T121" fmla="*/ 277 h 429"/>
                  <a:gd name="T122" fmla="*/ 243 w 395"/>
                  <a:gd name="T123" fmla="*/ 277 h 429"/>
                  <a:gd name="T124" fmla="*/ 243 w 395"/>
                  <a:gd name="T125" fmla="*/ 273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95" h="429">
                    <a:moveTo>
                      <a:pt x="299" y="151"/>
                    </a:moveTo>
                    <a:lnTo>
                      <a:pt x="299" y="429"/>
                    </a:lnTo>
                    <a:lnTo>
                      <a:pt x="242" y="429"/>
                    </a:lnTo>
                    <a:lnTo>
                      <a:pt x="242" y="333"/>
                    </a:lnTo>
                    <a:lnTo>
                      <a:pt x="181" y="333"/>
                    </a:lnTo>
                    <a:lnTo>
                      <a:pt x="181" y="429"/>
                    </a:lnTo>
                    <a:lnTo>
                      <a:pt x="121" y="429"/>
                    </a:lnTo>
                    <a:lnTo>
                      <a:pt x="121" y="151"/>
                    </a:lnTo>
                    <a:lnTo>
                      <a:pt x="211" y="151"/>
                    </a:lnTo>
                    <a:lnTo>
                      <a:pt x="299" y="151"/>
                    </a:lnTo>
                    <a:moveTo>
                      <a:pt x="211" y="151"/>
                    </a:moveTo>
                    <a:lnTo>
                      <a:pt x="211" y="92"/>
                    </a:lnTo>
                    <a:lnTo>
                      <a:pt x="0" y="92"/>
                    </a:lnTo>
                    <a:lnTo>
                      <a:pt x="0" y="429"/>
                    </a:lnTo>
                    <a:moveTo>
                      <a:pt x="395" y="429"/>
                    </a:moveTo>
                    <a:lnTo>
                      <a:pt x="395" y="123"/>
                    </a:lnTo>
                    <a:lnTo>
                      <a:pt x="268" y="0"/>
                    </a:lnTo>
                    <a:lnTo>
                      <a:pt x="268" y="151"/>
                    </a:lnTo>
                    <a:moveTo>
                      <a:pt x="62" y="151"/>
                    </a:moveTo>
                    <a:lnTo>
                      <a:pt x="56" y="151"/>
                    </a:lnTo>
                    <a:lnTo>
                      <a:pt x="56" y="155"/>
                    </a:lnTo>
                    <a:lnTo>
                      <a:pt x="62" y="155"/>
                    </a:lnTo>
                    <a:lnTo>
                      <a:pt x="62" y="151"/>
                    </a:lnTo>
                    <a:moveTo>
                      <a:pt x="62" y="211"/>
                    </a:moveTo>
                    <a:lnTo>
                      <a:pt x="56" y="211"/>
                    </a:lnTo>
                    <a:lnTo>
                      <a:pt x="56" y="217"/>
                    </a:lnTo>
                    <a:lnTo>
                      <a:pt x="62" y="217"/>
                    </a:lnTo>
                    <a:lnTo>
                      <a:pt x="62" y="211"/>
                    </a:lnTo>
                    <a:moveTo>
                      <a:pt x="62" y="271"/>
                    </a:moveTo>
                    <a:lnTo>
                      <a:pt x="56" y="271"/>
                    </a:lnTo>
                    <a:lnTo>
                      <a:pt x="56" y="277"/>
                    </a:lnTo>
                    <a:lnTo>
                      <a:pt x="62" y="277"/>
                    </a:lnTo>
                    <a:lnTo>
                      <a:pt x="62" y="271"/>
                    </a:lnTo>
                    <a:moveTo>
                      <a:pt x="62" y="332"/>
                    </a:moveTo>
                    <a:lnTo>
                      <a:pt x="56" y="332"/>
                    </a:lnTo>
                    <a:lnTo>
                      <a:pt x="56" y="337"/>
                    </a:lnTo>
                    <a:lnTo>
                      <a:pt x="62" y="337"/>
                    </a:lnTo>
                    <a:lnTo>
                      <a:pt x="62" y="332"/>
                    </a:lnTo>
                    <a:moveTo>
                      <a:pt x="62" y="392"/>
                    </a:moveTo>
                    <a:lnTo>
                      <a:pt x="56" y="392"/>
                    </a:lnTo>
                    <a:lnTo>
                      <a:pt x="56" y="397"/>
                    </a:lnTo>
                    <a:lnTo>
                      <a:pt x="62" y="397"/>
                    </a:lnTo>
                    <a:lnTo>
                      <a:pt x="62" y="392"/>
                    </a:lnTo>
                    <a:moveTo>
                      <a:pt x="182" y="211"/>
                    </a:moveTo>
                    <a:lnTo>
                      <a:pt x="177" y="211"/>
                    </a:lnTo>
                    <a:lnTo>
                      <a:pt x="177" y="217"/>
                    </a:lnTo>
                    <a:lnTo>
                      <a:pt x="182" y="217"/>
                    </a:lnTo>
                    <a:lnTo>
                      <a:pt x="182" y="211"/>
                    </a:lnTo>
                    <a:moveTo>
                      <a:pt x="182" y="273"/>
                    </a:moveTo>
                    <a:lnTo>
                      <a:pt x="177" y="273"/>
                    </a:lnTo>
                    <a:lnTo>
                      <a:pt x="177" y="277"/>
                    </a:lnTo>
                    <a:lnTo>
                      <a:pt x="182" y="277"/>
                    </a:lnTo>
                    <a:lnTo>
                      <a:pt x="182" y="273"/>
                    </a:lnTo>
                    <a:moveTo>
                      <a:pt x="243" y="211"/>
                    </a:moveTo>
                    <a:lnTo>
                      <a:pt x="237" y="211"/>
                    </a:lnTo>
                    <a:lnTo>
                      <a:pt x="237" y="217"/>
                    </a:lnTo>
                    <a:lnTo>
                      <a:pt x="243" y="217"/>
                    </a:lnTo>
                    <a:lnTo>
                      <a:pt x="243" y="211"/>
                    </a:lnTo>
                    <a:moveTo>
                      <a:pt x="243" y="273"/>
                    </a:moveTo>
                    <a:lnTo>
                      <a:pt x="237" y="273"/>
                    </a:lnTo>
                    <a:lnTo>
                      <a:pt x="237" y="277"/>
                    </a:lnTo>
                    <a:lnTo>
                      <a:pt x="243" y="277"/>
                    </a:lnTo>
                    <a:lnTo>
                      <a:pt x="243" y="273"/>
                    </a:ln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4705" tIns="42353" rIns="84705" bIns="423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7" dirty="0"/>
              </a:p>
            </p:txBody>
          </p:sp>
          <p:sp>
            <p:nvSpPr>
              <p:cNvPr id="136" name="cloud_2" title="Icon of a cloud made of two arrows pointing towards eachother">
                <a:extLst>
                  <a:ext uri="{FF2B5EF4-FFF2-40B4-BE49-F238E27FC236}">
                    <a16:creationId xmlns:a16="http://schemas.microsoft.com/office/drawing/2014/main" id="{345AC72D-0F97-4C1E-8A39-B3BA70C4856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464520" y="5607620"/>
                <a:ext cx="964590" cy="556642"/>
              </a:xfrm>
              <a:custGeom>
                <a:avLst/>
                <a:gdLst>
                  <a:gd name="T0" fmla="*/ 138 w 349"/>
                  <a:gd name="T1" fmla="*/ 181 h 200"/>
                  <a:gd name="T2" fmla="*/ 49 w 349"/>
                  <a:gd name="T3" fmla="*/ 181 h 200"/>
                  <a:gd name="T4" fmla="*/ 0 w 349"/>
                  <a:gd name="T5" fmla="*/ 132 h 200"/>
                  <a:gd name="T6" fmla="*/ 49 w 349"/>
                  <a:gd name="T7" fmla="*/ 84 h 200"/>
                  <a:gd name="T8" fmla="*/ 59 w 349"/>
                  <a:gd name="T9" fmla="*/ 85 h 200"/>
                  <a:gd name="T10" fmla="*/ 148 w 349"/>
                  <a:gd name="T11" fmla="*/ 0 h 200"/>
                  <a:gd name="T12" fmla="*/ 234 w 349"/>
                  <a:gd name="T13" fmla="*/ 68 h 200"/>
                  <a:gd name="T14" fmla="*/ 282 w 349"/>
                  <a:gd name="T15" fmla="*/ 47 h 200"/>
                  <a:gd name="T16" fmla="*/ 349 w 349"/>
                  <a:gd name="T17" fmla="*/ 114 h 200"/>
                  <a:gd name="T18" fmla="*/ 282 w 349"/>
                  <a:gd name="T19" fmla="*/ 180 h 200"/>
                  <a:gd name="T20" fmla="*/ 282 w 349"/>
                  <a:gd name="T21" fmla="*/ 180 h 200"/>
                  <a:gd name="T22" fmla="*/ 206 w 349"/>
                  <a:gd name="T23" fmla="*/ 180 h 200"/>
                  <a:gd name="T24" fmla="*/ 119 w 349"/>
                  <a:gd name="T25" fmla="*/ 200 h 200"/>
                  <a:gd name="T26" fmla="*/ 138 w 349"/>
                  <a:gd name="T27" fmla="*/ 181 h 200"/>
                  <a:gd name="T28" fmla="*/ 119 w 349"/>
                  <a:gd name="T29" fmla="*/ 161 h 200"/>
                  <a:gd name="T30" fmla="*/ 225 w 349"/>
                  <a:gd name="T31" fmla="*/ 161 h 200"/>
                  <a:gd name="T32" fmla="*/ 206 w 349"/>
                  <a:gd name="T33" fmla="*/ 180 h 200"/>
                  <a:gd name="T34" fmla="*/ 225 w 349"/>
                  <a:gd name="T3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9" h="200">
                    <a:moveTo>
                      <a:pt x="138" y="181"/>
                    </a:moveTo>
                    <a:cubicBezTo>
                      <a:pt x="49" y="181"/>
                      <a:pt x="49" y="181"/>
                      <a:pt x="49" y="181"/>
                    </a:cubicBezTo>
                    <a:cubicBezTo>
                      <a:pt x="22" y="181"/>
                      <a:pt x="0" y="159"/>
                      <a:pt x="0" y="132"/>
                    </a:cubicBezTo>
                    <a:cubicBezTo>
                      <a:pt x="0" y="105"/>
                      <a:pt x="22" y="84"/>
                      <a:pt x="49" y="84"/>
                    </a:cubicBezTo>
                    <a:cubicBezTo>
                      <a:pt x="52" y="84"/>
                      <a:pt x="56" y="84"/>
                      <a:pt x="59" y="85"/>
                    </a:cubicBezTo>
                    <a:cubicBezTo>
                      <a:pt x="61" y="38"/>
                      <a:pt x="100" y="0"/>
                      <a:pt x="148" y="0"/>
                    </a:cubicBezTo>
                    <a:cubicBezTo>
                      <a:pt x="189" y="0"/>
                      <a:pt x="224" y="29"/>
                      <a:pt x="234" y="68"/>
                    </a:cubicBezTo>
                    <a:cubicBezTo>
                      <a:pt x="246" y="55"/>
                      <a:pt x="263" y="47"/>
                      <a:pt x="282" y="47"/>
                    </a:cubicBezTo>
                    <a:cubicBezTo>
                      <a:pt x="319" y="47"/>
                      <a:pt x="349" y="77"/>
                      <a:pt x="349" y="114"/>
                    </a:cubicBezTo>
                    <a:cubicBezTo>
                      <a:pt x="349" y="151"/>
                      <a:pt x="319" y="180"/>
                      <a:pt x="282" y="180"/>
                    </a:cubicBezTo>
                    <a:cubicBezTo>
                      <a:pt x="282" y="180"/>
                      <a:pt x="282" y="180"/>
                      <a:pt x="282" y="180"/>
                    </a:cubicBezTo>
                    <a:cubicBezTo>
                      <a:pt x="206" y="180"/>
                      <a:pt x="206" y="180"/>
                      <a:pt x="206" y="180"/>
                    </a:cubicBezTo>
                    <a:moveTo>
                      <a:pt x="119" y="200"/>
                    </a:moveTo>
                    <a:cubicBezTo>
                      <a:pt x="138" y="181"/>
                      <a:pt x="138" y="181"/>
                      <a:pt x="138" y="181"/>
                    </a:cubicBezTo>
                    <a:cubicBezTo>
                      <a:pt x="119" y="161"/>
                      <a:pt x="119" y="161"/>
                      <a:pt x="119" y="161"/>
                    </a:cubicBezTo>
                    <a:moveTo>
                      <a:pt x="225" y="161"/>
                    </a:moveTo>
                    <a:cubicBezTo>
                      <a:pt x="206" y="180"/>
                      <a:pt x="206" y="180"/>
                      <a:pt x="206" y="180"/>
                    </a:cubicBezTo>
                    <a:cubicBezTo>
                      <a:pt x="225" y="200"/>
                      <a:pt x="225" y="200"/>
                      <a:pt x="225" y="200"/>
                    </a:cubicBezTo>
                  </a:path>
                </a:pathLst>
              </a:custGeom>
              <a:noFill/>
              <a:ln w="15875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84705" tIns="42353" rIns="84705" bIns="42353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67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</p:grpSp>
        <p:sp>
          <p:nvSpPr>
            <p:cNvPr id="134" name="Database_EFC7" title="Icon of a cylinder">
              <a:extLst>
                <a:ext uri="{FF2B5EF4-FFF2-40B4-BE49-F238E27FC236}">
                  <a16:creationId xmlns:a16="http://schemas.microsoft.com/office/drawing/2014/main" id="{8D65A917-3FEB-46CC-A8ED-0A34E40545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37702" y="5930116"/>
              <a:ext cx="199317" cy="259080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chemeClr val="bg1"/>
            </a:solidFill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4705" tIns="42353" rIns="84705" bIns="42353" numCol="1" anchor="t" anchorCtr="0" compatLnSpc="1">
              <a:prstTxWarp prst="textNoShape">
                <a:avLst/>
              </a:prstTxWarp>
            </a:bodyPr>
            <a:lstStyle/>
            <a:p>
              <a:endParaRPr lang="en-US" sz="1667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3567077" y="1689931"/>
            <a:ext cx="2230474" cy="3176410"/>
            <a:chOff x="3567077" y="1689931"/>
            <a:chExt cx="2230474" cy="3176410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62A2583-2C66-470D-AD9E-DBF63B06042D}"/>
                </a:ext>
              </a:extLst>
            </p:cNvPr>
            <p:cNvGrpSpPr/>
            <p:nvPr/>
          </p:nvGrpSpPr>
          <p:grpSpPr>
            <a:xfrm>
              <a:off x="3567077" y="1689931"/>
              <a:ext cx="2230474" cy="3176410"/>
              <a:chOff x="5378413" y="1820862"/>
              <a:chExt cx="2407817" cy="3428965"/>
            </a:xfrm>
          </p:grpSpPr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4EE47D07-F993-42E2-913E-785D22FF7810}"/>
                  </a:ext>
                </a:extLst>
              </p:cNvPr>
              <p:cNvSpPr txBox="1"/>
              <p:nvPr/>
            </p:nvSpPr>
            <p:spPr>
              <a:xfrm>
                <a:off x="5378413" y="1850975"/>
                <a:ext cx="1760358" cy="640450"/>
              </a:xfrm>
              <a:prstGeom prst="rect">
                <a:avLst/>
              </a:prstGeom>
              <a:noFill/>
            </p:spPr>
            <p:txBody>
              <a:bodyPr wrap="none" lIns="172783" tIns="138227" rIns="172783" bIns="13822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67"/>
                  </a:spcAft>
                </a:pPr>
                <a:r>
                  <a:rPr lang="en-US" sz="2268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Extensible</a:t>
                </a:r>
              </a:p>
            </p:txBody>
          </p: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8F079633-2265-4F0B-BBB6-FD1BEC599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86230" y="1820862"/>
                <a:ext cx="0" cy="34289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/>
            <p:cNvGrpSpPr/>
            <p:nvPr/>
          </p:nvGrpSpPr>
          <p:grpSpPr>
            <a:xfrm>
              <a:off x="4106890" y="3327813"/>
              <a:ext cx="689393" cy="583882"/>
              <a:chOff x="4106890" y="3327813"/>
              <a:chExt cx="689393" cy="583882"/>
            </a:xfrm>
          </p:grpSpPr>
          <p:sp>
            <p:nvSpPr>
              <p:cNvPr id="140" name="Rectangle 139"/>
              <p:cNvSpPr/>
              <p:nvPr/>
            </p:nvSpPr>
            <p:spPr>
              <a:xfrm>
                <a:off x="4106890" y="3342319"/>
                <a:ext cx="604411" cy="568690"/>
              </a:xfrm>
              <a:prstGeom prst="rect">
                <a:avLst/>
              </a:prstGeom>
              <a:noFill/>
              <a:ln w="12700">
                <a:solidFill>
                  <a:schemeClr val="dk1"/>
                </a:solidFill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algn="l"/>
                <a:endParaRPr lang="it-IT" sz="2400" dirty="0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 flipV="1">
                <a:off x="4454527" y="3342319"/>
                <a:ext cx="256774" cy="28434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>
                <a:outerShdw blurRad="40000" dist="20000" dir="5400000" rotWithShape="0">
                  <a:schemeClr val="bg1">
                    <a:alpha val="38000"/>
                  </a:scheme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Rectangle 141"/>
              <p:cNvSpPr/>
              <p:nvPr/>
            </p:nvSpPr>
            <p:spPr>
              <a:xfrm>
                <a:off x="4110077" y="3687361"/>
                <a:ext cx="277888" cy="224334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</p:spPr>
            <p:txBody>
              <a:bodyPr lIns="0" tIns="0" rIns="0" bIns="0" rtlCol="0" anchor="ctr">
                <a:spAutoFit/>
              </a:bodyPr>
              <a:lstStyle/>
              <a:p>
                <a:pPr algn="l"/>
                <a:endParaRPr lang="it-IT" sz="2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4512858" y="3327813"/>
                <a:ext cx="59532" cy="503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ctr">
                <a:spAutoFit/>
              </a:bodyPr>
              <a:lstStyle/>
              <a:p>
                <a:pPr algn="l"/>
                <a:endParaRPr lang="it-IT" sz="24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5400000">
                <a:off x="4679860" y="3427308"/>
                <a:ext cx="58944" cy="1739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lIns="0" tIns="0" rIns="0" bIns="0" rtlCol="0" anchor="ctr">
                <a:spAutoFit/>
              </a:bodyPr>
              <a:lstStyle/>
              <a:p>
                <a:pPr algn="l"/>
                <a:endParaRPr lang="it-IT" sz="24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2277688" y="6063847"/>
            <a:ext cx="6525490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00" i="1" dirty="0"/>
              <a:t>Introducing SQL Operations Studio – Eric Kang</a:t>
            </a:r>
          </a:p>
          <a:p>
            <a:pPr algn="ctr"/>
            <a:r>
              <a:rPr lang="en-US" sz="600" dirty="0">
                <a:hlinkClick r:id="rId4"/>
              </a:rPr>
              <a:t>https://channel9.msdn.com/Events/Connect/2017/T255/player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13934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99E9E-B044-4786-A690-ECEEDB16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412" y="273936"/>
            <a:ext cx="11013858" cy="849993"/>
          </a:xfrm>
        </p:spPr>
        <p:txBody>
          <a:bodyPr/>
          <a:lstStyle/>
          <a:p>
            <a:r>
              <a:rPr lang="en-US" dirty="0"/>
              <a:t>Who’s it for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E47D07-F993-42E2-913E-785D22FF7810}"/>
              </a:ext>
            </a:extLst>
          </p:cNvPr>
          <p:cNvSpPr txBox="1"/>
          <p:nvPr/>
        </p:nvSpPr>
        <p:spPr>
          <a:xfrm>
            <a:off x="6326083" y="1889629"/>
            <a:ext cx="1357230" cy="593279"/>
          </a:xfrm>
          <a:prstGeom prst="rect">
            <a:avLst/>
          </a:prstGeom>
          <a:noFill/>
        </p:spPr>
        <p:txBody>
          <a:bodyPr wrap="none" lIns="172783" tIns="138227" rIns="172783" bIns="138227" rtlCol="0">
            <a:spAutoFit/>
          </a:bodyPr>
          <a:lstStyle/>
          <a:p>
            <a:pPr>
              <a:lnSpc>
                <a:spcPct val="90000"/>
              </a:lnSpc>
              <a:spcAft>
                <a:spcPts val="567"/>
              </a:spcAft>
            </a:pPr>
            <a:r>
              <a:rPr lang="en-US" sz="226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Ops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079633-2265-4F0B-BBB6-FD1BEC5997E9}"/>
              </a:ext>
            </a:extLst>
          </p:cNvPr>
          <p:cNvCxnSpPr>
            <a:cxnSpLocks/>
          </p:cNvCxnSpPr>
          <p:nvPr/>
        </p:nvCxnSpPr>
        <p:spPr>
          <a:xfrm>
            <a:off x="8612960" y="1905736"/>
            <a:ext cx="0" cy="27461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F438940-C1AF-4342-8CC4-168720456A4C}"/>
              </a:ext>
            </a:extLst>
          </p:cNvPr>
          <p:cNvSpPr txBox="1"/>
          <p:nvPr/>
        </p:nvSpPr>
        <p:spPr>
          <a:xfrm>
            <a:off x="2740805" y="1889629"/>
            <a:ext cx="2605328" cy="593279"/>
          </a:xfrm>
          <a:prstGeom prst="rect">
            <a:avLst/>
          </a:prstGeom>
          <a:noFill/>
        </p:spPr>
        <p:txBody>
          <a:bodyPr wrap="none" lIns="172783" tIns="138227" rIns="172783" bIns="138227" rtlCol="0">
            <a:spAutoFit/>
          </a:bodyPr>
          <a:lstStyle/>
          <a:p>
            <a:pPr>
              <a:lnSpc>
                <a:spcPct val="90000"/>
              </a:lnSpc>
              <a:spcAft>
                <a:spcPts val="567"/>
              </a:spcAft>
            </a:pPr>
            <a:r>
              <a:rPr lang="en-US" sz="226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Database Dev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EAD1BD-05D3-42C4-9B24-E8B57CDEF12A}"/>
              </a:ext>
            </a:extLst>
          </p:cNvPr>
          <p:cNvCxnSpPr>
            <a:cxnSpLocks/>
          </p:cNvCxnSpPr>
          <p:nvPr/>
        </p:nvCxnSpPr>
        <p:spPr>
          <a:xfrm>
            <a:off x="2372038" y="1905736"/>
            <a:ext cx="0" cy="28166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irl" title="Icon of a young woman">
            <a:extLst>
              <a:ext uri="{FF2B5EF4-FFF2-40B4-BE49-F238E27FC236}">
                <a16:creationId xmlns:a16="http://schemas.microsoft.com/office/drawing/2014/main" id="{5AF5D1FB-4631-439C-A425-792161DCEF3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49899" y="3169500"/>
            <a:ext cx="924910" cy="1095401"/>
          </a:xfrm>
          <a:custGeom>
            <a:avLst/>
            <a:gdLst>
              <a:gd name="T0" fmla="*/ 65 w 299"/>
              <a:gd name="T1" fmla="*/ 119 h 354"/>
              <a:gd name="T2" fmla="*/ 169 w 299"/>
              <a:gd name="T3" fmla="*/ 15 h 354"/>
              <a:gd name="T4" fmla="*/ 273 w 299"/>
              <a:gd name="T5" fmla="*/ 119 h 354"/>
              <a:gd name="T6" fmla="*/ 169 w 299"/>
              <a:gd name="T7" fmla="*/ 223 h 354"/>
              <a:gd name="T8" fmla="*/ 65 w 299"/>
              <a:gd name="T9" fmla="*/ 119 h 354"/>
              <a:gd name="T10" fmla="*/ 299 w 299"/>
              <a:gd name="T11" fmla="*/ 354 h 354"/>
              <a:gd name="T12" fmla="*/ 169 w 299"/>
              <a:gd name="T13" fmla="*/ 223 h 354"/>
              <a:gd name="T14" fmla="*/ 38 w 299"/>
              <a:gd name="T15" fmla="*/ 354 h 354"/>
              <a:gd name="T16" fmla="*/ 112 w 299"/>
              <a:gd name="T17" fmla="*/ 236 h 354"/>
              <a:gd name="T18" fmla="*/ 169 w 299"/>
              <a:gd name="T19" fmla="*/ 289 h 354"/>
              <a:gd name="T20" fmla="*/ 225 w 299"/>
              <a:gd name="T21" fmla="*/ 236 h 354"/>
              <a:gd name="T22" fmla="*/ 105 w 299"/>
              <a:gd name="T23" fmla="*/ 37 h 354"/>
              <a:gd name="T24" fmla="*/ 165 w 299"/>
              <a:gd name="T25" fmla="*/ 85 h 354"/>
              <a:gd name="T26" fmla="*/ 269 w 299"/>
              <a:gd name="T27" fmla="*/ 90 h 354"/>
              <a:gd name="T28" fmla="*/ 69 w 299"/>
              <a:gd name="T29" fmla="*/ 148 h 354"/>
              <a:gd name="T30" fmla="*/ 105 w 299"/>
              <a:gd name="T31" fmla="*/ 107 h 354"/>
              <a:gd name="T32" fmla="*/ 99 w 299"/>
              <a:gd name="T33" fmla="*/ 42 h 354"/>
              <a:gd name="T34" fmla="*/ 105 w 299"/>
              <a:gd name="T35" fmla="*/ 37 h 354"/>
              <a:gd name="T36" fmla="*/ 55 w 299"/>
              <a:gd name="T37" fmla="*/ 25 h 354"/>
              <a:gd name="T38" fmla="*/ 62 w 299"/>
              <a:gd name="T39" fmla="*/ 109 h 354"/>
              <a:gd name="T40" fmla="*/ 0 w 299"/>
              <a:gd name="T41" fmla="*/ 12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9" h="354">
                <a:moveTo>
                  <a:pt x="65" y="119"/>
                </a:moveTo>
                <a:cubicBezTo>
                  <a:pt x="65" y="62"/>
                  <a:pt x="111" y="15"/>
                  <a:pt x="169" y="15"/>
                </a:cubicBezTo>
                <a:cubicBezTo>
                  <a:pt x="226" y="15"/>
                  <a:pt x="273" y="62"/>
                  <a:pt x="273" y="119"/>
                </a:cubicBezTo>
                <a:cubicBezTo>
                  <a:pt x="273" y="177"/>
                  <a:pt x="226" y="223"/>
                  <a:pt x="169" y="223"/>
                </a:cubicBezTo>
                <a:cubicBezTo>
                  <a:pt x="111" y="223"/>
                  <a:pt x="65" y="177"/>
                  <a:pt x="65" y="119"/>
                </a:cubicBezTo>
                <a:close/>
                <a:moveTo>
                  <a:pt x="299" y="354"/>
                </a:moveTo>
                <a:cubicBezTo>
                  <a:pt x="299" y="282"/>
                  <a:pt x="241" y="223"/>
                  <a:pt x="169" y="223"/>
                </a:cubicBezTo>
                <a:cubicBezTo>
                  <a:pt x="97" y="223"/>
                  <a:pt x="38" y="282"/>
                  <a:pt x="38" y="354"/>
                </a:cubicBezTo>
                <a:moveTo>
                  <a:pt x="112" y="236"/>
                </a:moveTo>
                <a:cubicBezTo>
                  <a:pt x="169" y="289"/>
                  <a:pt x="169" y="289"/>
                  <a:pt x="169" y="289"/>
                </a:cubicBezTo>
                <a:cubicBezTo>
                  <a:pt x="225" y="236"/>
                  <a:pt x="225" y="236"/>
                  <a:pt x="225" y="236"/>
                </a:cubicBezTo>
                <a:moveTo>
                  <a:pt x="105" y="37"/>
                </a:moveTo>
                <a:cubicBezTo>
                  <a:pt x="105" y="37"/>
                  <a:pt x="130" y="75"/>
                  <a:pt x="165" y="85"/>
                </a:cubicBezTo>
                <a:cubicBezTo>
                  <a:pt x="206" y="96"/>
                  <a:pt x="269" y="90"/>
                  <a:pt x="269" y="90"/>
                </a:cubicBezTo>
                <a:moveTo>
                  <a:pt x="69" y="148"/>
                </a:moveTo>
                <a:cubicBezTo>
                  <a:pt x="69" y="148"/>
                  <a:pt x="98" y="128"/>
                  <a:pt x="105" y="107"/>
                </a:cubicBezTo>
                <a:cubicBezTo>
                  <a:pt x="117" y="68"/>
                  <a:pt x="99" y="42"/>
                  <a:pt x="99" y="42"/>
                </a:cubicBezTo>
                <a:moveTo>
                  <a:pt x="105" y="37"/>
                </a:moveTo>
                <a:cubicBezTo>
                  <a:pt x="105" y="37"/>
                  <a:pt x="87" y="0"/>
                  <a:pt x="55" y="25"/>
                </a:cubicBezTo>
                <a:cubicBezTo>
                  <a:pt x="28" y="47"/>
                  <a:pt x="66" y="87"/>
                  <a:pt x="62" y="109"/>
                </a:cubicBezTo>
                <a:cubicBezTo>
                  <a:pt x="55" y="139"/>
                  <a:pt x="0" y="127"/>
                  <a:pt x="0" y="127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4705" tIns="42353" rIns="84705" bIns="42353" numCol="1" anchor="t" anchorCtr="0" compatLnSpc="1">
            <a:prstTxWarp prst="textNoShape">
              <a:avLst/>
            </a:prstTxWarp>
          </a:bodyPr>
          <a:lstStyle/>
          <a:p>
            <a:endParaRPr lang="en-US" sz="834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1" name="boy" title="Icon of a man">
            <a:extLst>
              <a:ext uri="{FF2B5EF4-FFF2-40B4-BE49-F238E27FC236}">
                <a16:creationId xmlns:a16="http://schemas.microsoft.com/office/drawing/2014/main" id="{C231F79A-ECCD-4B17-9319-238DBD6C027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31072" y="3115630"/>
            <a:ext cx="924365" cy="1203141"/>
          </a:xfrm>
          <a:custGeom>
            <a:avLst/>
            <a:gdLst>
              <a:gd name="T0" fmla="*/ 27 w 261"/>
              <a:gd name="T1" fmla="*/ 104 h 339"/>
              <a:gd name="T2" fmla="*/ 131 w 261"/>
              <a:gd name="T3" fmla="*/ 0 h 339"/>
              <a:gd name="T4" fmla="*/ 235 w 261"/>
              <a:gd name="T5" fmla="*/ 104 h 339"/>
              <a:gd name="T6" fmla="*/ 131 w 261"/>
              <a:gd name="T7" fmla="*/ 208 h 339"/>
              <a:gd name="T8" fmla="*/ 27 w 261"/>
              <a:gd name="T9" fmla="*/ 104 h 339"/>
              <a:gd name="T10" fmla="*/ 261 w 261"/>
              <a:gd name="T11" fmla="*/ 339 h 339"/>
              <a:gd name="T12" fmla="*/ 131 w 261"/>
              <a:gd name="T13" fmla="*/ 208 h 339"/>
              <a:gd name="T14" fmla="*/ 0 w 261"/>
              <a:gd name="T15" fmla="*/ 339 h 339"/>
              <a:gd name="T16" fmla="*/ 74 w 261"/>
              <a:gd name="T17" fmla="*/ 221 h 339"/>
              <a:gd name="T18" fmla="*/ 131 w 261"/>
              <a:gd name="T19" fmla="*/ 274 h 339"/>
              <a:gd name="T20" fmla="*/ 187 w 261"/>
              <a:gd name="T21" fmla="*/ 22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1" h="339">
                <a:moveTo>
                  <a:pt x="27" y="104"/>
                </a:moveTo>
                <a:cubicBezTo>
                  <a:pt x="27" y="47"/>
                  <a:pt x="73" y="0"/>
                  <a:pt x="131" y="0"/>
                </a:cubicBezTo>
                <a:cubicBezTo>
                  <a:pt x="188" y="0"/>
                  <a:pt x="235" y="47"/>
                  <a:pt x="235" y="104"/>
                </a:cubicBezTo>
                <a:cubicBezTo>
                  <a:pt x="235" y="162"/>
                  <a:pt x="188" y="208"/>
                  <a:pt x="131" y="208"/>
                </a:cubicBezTo>
                <a:cubicBezTo>
                  <a:pt x="73" y="208"/>
                  <a:pt x="27" y="162"/>
                  <a:pt x="27" y="104"/>
                </a:cubicBezTo>
                <a:close/>
                <a:moveTo>
                  <a:pt x="261" y="339"/>
                </a:moveTo>
                <a:cubicBezTo>
                  <a:pt x="261" y="267"/>
                  <a:pt x="203" y="208"/>
                  <a:pt x="131" y="208"/>
                </a:cubicBezTo>
                <a:cubicBezTo>
                  <a:pt x="59" y="208"/>
                  <a:pt x="0" y="267"/>
                  <a:pt x="0" y="339"/>
                </a:cubicBezTo>
                <a:moveTo>
                  <a:pt x="74" y="221"/>
                </a:moveTo>
                <a:cubicBezTo>
                  <a:pt x="131" y="274"/>
                  <a:pt x="131" y="274"/>
                  <a:pt x="131" y="274"/>
                </a:cubicBezTo>
                <a:cubicBezTo>
                  <a:pt x="187" y="221"/>
                  <a:pt x="187" y="221"/>
                  <a:pt x="187" y="22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4705" tIns="42353" rIns="84705" bIns="42353" numCol="1" anchor="t" anchorCtr="0" compatLnSpc="1">
            <a:prstTxWarp prst="textNoShape">
              <a:avLst/>
            </a:prstTxWarp>
          </a:bodyPr>
          <a:lstStyle/>
          <a:p>
            <a:endParaRPr lang="en-US" sz="834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54FF404A-A1FF-4210-A0C3-3689467AB274}"/>
              </a:ext>
            </a:extLst>
          </p:cNvPr>
          <p:cNvSpPr/>
          <p:nvPr/>
        </p:nvSpPr>
        <p:spPr>
          <a:xfrm rot="16200000">
            <a:off x="5262443" y="1884933"/>
            <a:ext cx="460113" cy="6240922"/>
          </a:xfrm>
          <a:prstGeom prst="leftBrace">
            <a:avLst>
              <a:gd name="adj1" fmla="val 8333"/>
              <a:gd name="adj2" fmla="val 50679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67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C2AEC1E-2EC7-4510-AE80-B6A24E18A5AE}"/>
              </a:ext>
            </a:extLst>
          </p:cNvPr>
          <p:cNvSpPr txBox="1"/>
          <p:nvPr/>
        </p:nvSpPr>
        <p:spPr>
          <a:xfrm>
            <a:off x="3753787" y="5300340"/>
            <a:ext cx="3777878" cy="581608"/>
          </a:xfrm>
          <a:prstGeom prst="rect">
            <a:avLst/>
          </a:prstGeom>
          <a:noFill/>
        </p:spPr>
        <p:txBody>
          <a:bodyPr wrap="none" lIns="169410" tIns="135528" rIns="169410" bIns="135528" rtlCol="0">
            <a:spAutoFit/>
          </a:bodyPr>
          <a:lstStyle/>
          <a:p>
            <a:pPr>
              <a:lnSpc>
                <a:spcPct val="90000"/>
              </a:lnSpc>
              <a:spcAft>
                <a:spcPts val="556"/>
              </a:spcAft>
            </a:pPr>
            <a:r>
              <a:rPr lang="en-US" sz="222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Empowers DevOps practice</a:t>
            </a:r>
          </a:p>
        </p:txBody>
      </p:sp>
      <p:sp>
        <p:nvSpPr>
          <p:cNvPr id="39" name="drum" title="Icon of a drum with two drumsticks">
            <a:extLst>
              <a:ext uri="{FF2B5EF4-FFF2-40B4-BE49-F238E27FC236}">
                <a16:creationId xmlns:a16="http://schemas.microsoft.com/office/drawing/2014/main" id="{89A4C2C5-7773-44C9-8509-92DA93AD6FA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405672" y="5393175"/>
            <a:ext cx="348115" cy="338821"/>
          </a:xfrm>
          <a:custGeom>
            <a:avLst/>
            <a:gdLst>
              <a:gd name="T0" fmla="*/ 216 w 300"/>
              <a:gd name="T1" fmla="*/ 94 h 293"/>
              <a:gd name="T2" fmla="*/ 275 w 300"/>
              <a:gd name="T3" fmla="*/ 94 h 293"/>
              <a:gd name="T4" fmla="*/ 296 w 300"/>
              <a:gd name="T5" fmla="*/ 115 h 293"/>
              <a:gd name="T6" fmla="*/ 296 w 300"/>
              <a:gd name="T7" fmla="*/ 115 h 293"/>
              <a:gd name="T8" fmla="*/ 275 w 300"/>
              <a:gd name="T9" fmla="*/ 135 h 293"/>
              <a:gd name="T10" fmla="*/ 23 w 300"/>
              <a:gd name="T11" fmla="*/ 135 h 293"/>
              <a:gd name="T12" fmla="*/ 2 w 300"/>
              <a:gd name="T13" fmla="*/ 115 h 293"/>
              <a:gd name="T14" fmla="*/ 2 w 300"/>
              <a:gd name="T15" fmla="*/ 115 h 293"/>
              <a:gd name="T16" fmla="*/ 23 w 300"/>
              <a:gd name="T17" fmla="*/ 94 h 293"/>
              <a:gd name="T18" fmla="*/ 94 w 300"/>
              <a:gd name="T19" fmla="*/ 94 h 293"/>
              <a:gd name="T20" fmla="*/ 300 w 300"/>
              <a:gd name="T21" fmla="*/ 272 h 293"/>
              <a:gd name="T22" fmla="*/ 300 w 300"/>
              <a:gd name="T23" fmla="*/ 272 h 293"/>
              <a:gd name="T24" fmla="*/ 279 w 300"/>
              <a:gd name="T25" fmla="*/ 251 h 293"/>
              <a:gd name="T26" fmla="*/ 27 w 300"/>
              <a:gd name="T27" fmla="*/ 251 h 293"/>
              <a:gd name="T28" fmla="*/ 6 w 300"/>
              <a:gd name="T29" fmla="*/ 272 h 293"/>
              <a:gd name="T30" fmla="*/ 6 w 300"/>
              <a:gd name="T31" fmla="*/ 272 h 293"/>
              <a:gd name="T32" fmla="*/ 27 w 300"/>
              <a:gd name="T33" fmla="*/ 293 h 293"/>
              <a:gd name="T34" fmla="*/ 279 w 300"/>
              <a:gd name="T35" fmla="*/ 293 h 293"/>
              <a:gd name="T36" fmla="*/ 300 w 300"/>
              <a:gd name="T37" fmla="*/ 272 h 293"/>
              <a:gd name="T38" fmla="*/ 26 w 300"/>
              <a:gd name="T39" fmla="*/ 135 h 293"/>
              <a:gd name="T40" fmla="*/ 26 w 300"/>
              <a:gd name="T41" fmla="*/ 251 h 293"/>
              <a:gd name="T42" fmla="*/ 278 w 300"/>
              <a:gd name="T43" fmla="*/ 135 h 293"/>
              <a:gd name="T44" fmla="*/ 278 w 300"/>
              <a:gd name="T45" fmla="*/ 251 h 293"/>
              <a:gd name="T46" fmla="*/ 189 w 300"/>
              <a:gd name="T47" fmla="*/ 251 h 293"/>
              <a:gd name="T48" fmla="*/ 117 w 300"/>
              <a:gd name="T49" fmla="*/ 135 h 293"/>
              <a:gd name="T50" fmla="*/ 45 w 300"/>
              <a:gd name="T51" fmla="*/ 251 h 293"/>
              <a:gd name="T52" fmla="*/ 261 w 300"/>
              <a:gd name="T53" fmla="*/ 251 h 293"/>
              <a:gd name="T54" fmla="*/ 189 w 300"/>
              <a:gd name="T55" fmla="*/ 135 h 293"/>
              <a:gd name="T56" fmla="*/ 117 w 300"/>
              <a:gd name="T57" fmla="*/ 251 h 293"/>
              <a:gd name="T58" fmla="*/ 22 w 300"/>
              <a:gd name="T59" fmla="*/ 0 h 293"/>
              <a:gd name="T60" fmla="*/ 0 w 300"/>
              <a:gd name="T61" fmla="*/ 23 h 293"/>
              <a:gd name="T62" fmla="*/ 22 w 300"/>
              <a:gd name="T63" fmla="*/ 45 h 293"/>
              <a:gd name="T64" fmla="*/ 45 w 300"/>
              <a:gd name="T65" fmla="*/ 23 h 293"/>
              <a:gd name="T66" fmla="*/ 22 w 300"/>
              <a:gd name="T67" fmla="*/ 0 h 293"/>
              <a:gd name="T68" fmla="*/ 174 w 300"/>
              <a:gd name="T69" fmla="*/ 65 h 293"/>
              <a:gd name="T70" fmla="*/ 154 w 300"/>
              <a:gd name="T71" fmla="*/ 52 h 293"/>
              <a:gd name="T72" fmla="*/ 131 w 300"/>
              <a:gd name="T73" fmla="*/ 75 h 293"/>
              <a:gd name="T74" fmla="*/ 154 w 300"/>
              <a:gd name="T75" fmla="*/ 98 h 293"/>
              <a:gd name="T76" fmla="*/ 177 w 300"/>
              <a:gd name="T77" fmla="*/ 75 h 293"/>
              <a:gd name="T78" fmla="*/ 174 w 300"/>
              <a:gd name="T79" fmla="*/ 65 h 293"/>
              <a:gd name="T80" fmla="*/ 45 w 300"/>
              <a:gd name="T81" fmla="*/ 23 h 293"/>
              <a:gd name="T82" fmla="*/ 177 w 300"/>
              <a:gd name="T83" fmla="*/ 23 h 293"/>
              <a:gd name="T84" fmla="*/ 289 w 300"/>
              <a:gd name="T85" fmla="*/ 0 h 293"/>
              <a:gd name="T86" fmla="*/ 177 w 300"/>
              <a:gd name="T87" fmla="*/ 61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00" h="293">
                <a:moveTo>
                  <a:pt x="216" y="94"/>
                </a:moveTo>
                <a:cubicBezTo>
                  <a:pt x="275" y="94"/>
                  <a:pt x="275" y="94"/>
                  <a:pt x="275" y="94"/>
                </a:cubicBezTo>
                <a:cubicBezTo>
                  <a:pt x="286" y="94"/>
                  <a:pt x="296" y="103"/>
                  <a:pt x="296" y="115"/>
                </a:cubicBezTo>
                <a:cubicBezTo>
                  <a:pt x="296" y="115"/>
                  <a:pt x="296" y="115"/>
                  <a:pt x="296" y="115"/>
                </a:cubicBezTo>
                <a:cubicBezTo>
                  <a:pt x="296" y="126"/>
                  <a:pt x="286" y="135"/>
                  <a:pt x="275" y="135"/>
                </a:cubicBezTo>
                <a:cubicBezTo>
                  <a:pt x="23" y="135"/>
                  <a:pt x="23" y="135"/>
                  <a:pt x="23" y="135"/>
                </a:cubicBezTo>
                <a:cubicBezTo>
                  <a:pt x="12" y="135"/>
                  <a:pt x="2" y="126"/>
                  <a:pt x="2" y="115"/>
                </a:cubicBezTo>
                <a:cubicBezTo>
                  <a:pt x="2" y="115"/>
                  <a:pt x="2" y="115"/>
                  <a:pt x="2" y="115"/>
                </a:cubicBezTo>
                <a:cubicBezTo>
                  <a:pt x="2" y="103"/>
                  <a:pt x="12" y="94"/>
                  <a:pt x="23" y="94"/>
                </a:cubicBezTo>
                <a:cubicBezTo>
                  <a:pt x="94" y="94"/>
                  <a:pt x="94" y="94"/>
                  <a:pt x="94" y="94"/>
                </a:cubicBezTo>
                <a:moveTo>
                  <a:pt x="300" y="272"/>
                </a:moveTo>
                <a:cubicBezTo>
                  <a:pt x="300" y="272"/>
                  <a:pt x="300" y="272"/>
                  <a:pt x="300" y="272"/>
                </a:cubicBezTo>
                <a:cubicBezTo>
                  <a:pt x="300" y="260"/>
                  <a:pt x="290" y="251"/>
                  <a:pt x="279" y="251"/>
                </a:cubicBezTo>
                <a:cubicBezTo>
                  <a:pt x="27" y="251"/>
                  <a:pt x="27" y="251"/>
                  <a:pt x="27" y="251"/>
                </a:cubicBezTo>
                <a:cubicBezTo>
                  <a:pt x="16" y="251"/>
                  <a:pt x="6" y="260"/>
                  <a:pt x="6" y="272"/>
                </a:cubicBezTo>
                <a:cubicBezTo>
                  <a:pt x="6" y="272"/>
                  <a:pt x="6" y="272"/>
                  <a:pt x="6" y="272"/>
                </a:cubicBezTo>
                <a:cubicBezTo>
                  <a:pt x="6" y="283"/>
                  <a:pt x="16" y="293"/>
                  <a:pt x="27" y="293"/>
                </a:cubicBezTo>
                <a:cubicBezTo>
                  <a:pt x="279" y="293"/>
                  <a:pt x="279" y="293"/>
                  <a:pt x="279" y="293"/>
                </a:cubicBezTo>
                <a:cubicBezTo>
                  <a:pt x="290" y="293"/>
                  <a:pt x="300" y="283"/>
                  <a:pt x="300" y="272"/>
                </a:cubicBezTo>
                <a:close/>
                <a:moveTo>
                  <a:pt x="26" y="135"/>
                </a:moveTo>
                <a:cubicBezTo>
                  <a:pt x="26" y="251"/>
                  <a:pt x="26" y="251"/>
                  <a:pt x="26" y="251"/>
                </a:cubicBezTo>
                <a:moveTo>
                  <a:pt x="278" y="135"/>
                </a:moveTo>
                <a:cubicBezTo>
                  <a:pt x="278" y="134"/>
                  <a:pt x="278" y="251"/>
                  <a:pt x="278" y="251"/>
                </a:cubicBezTo>
                <a:moveTo>
                  <a:pt x="189" y="251"/>
                </a:moveTo>
                <a:cubicBezTo>
                  <a:pt x="117" y="135"/>
                  <a:pt x="117" y="135"/>
                  <a:pt x="117" y="135"/>
                </a:cubicBezTo>
                <a:cubicBezTo>
                  <a:pt x="45" y="251"/>
                  <a:pt x="45" y="251"/>
                  <a:pt x="45" y="251"/>
                </a:cubicBezTo>
                <a:moveTo>
                  <a:pt x="261" y="251"/>
                </a:moveTo>
                <a:cubicBezTo>
                  <a:pt x="189" y="135"/>
                  <a:pt x="189" y="135"/>
                  <a:pt x="189" y="135"/>
                </a:cubicBezTo>
                <a:cubicBezTo>
                  <a:pt x="117" y="251"/>
                  <a:pt x="117" y="251"/>
                  <a:pt x="117" y="251"/>
                </a:cubicBezTo>
                <a:moveTo>
                  <a:pt x="22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2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2" y="0"/>
                </a:cubicBezTo>
                <a:close/>
                <a:moveTo>
                  <a:pt x="174" y="65"/>
                </a:moveTo>
                <a:cubicBezTo>
                  <a:pt x="171" y="57"/>
                  <a:pt x="163" y="52"/>
                  <a:pt x="154" y="52"/>
                </a:cubicBezTo>
                <a:cubicBezTo>
                  <a:pt x="141" y="52"/>
                  <a:pt x="131" y="62"/>
                  <a:pt x="131" y="75"/>
                </a:cubicBezTo>
                <a:cubicBezTo>
                  <a:pt x="131" y="87"/>
                  <a:pt x="141" y="98"/>
                  <a:pt x="154" y="98"/>
                </a:cubicBezTo>
                <a:cubicBezTo>
                  <a:pt x="167" y="98"/>
                  <a:pt x="177" y="87"/>
                  <a:pt x="177" y="75"/>
                </a:cubicBezTo>
                <a:cubicBezTo>
                  <a:pt x="177" y="71"/>
                  <a:pt x="176" y="68"/>
                  <a:pt x="174" y="65"/>
                </a:cubicBezTo>
                <a:close/>
                <a:moveTo>
                  <a:pt x="45" y="23"/>
                </a:moveTo>
                <a:cubicBezTo>
                  <a:pt x="177" y="23"/>
                  <a:pt x="177" y="23"/>
                  <a:pt x="177" y="23"/>
                </a:cubicBezTo>
                <a:moveTo>
                  <a:pt x="289" y="0"/>
                </a:moveTo>
                <a:cubicBezTo>
                  <a:pt x="177" y="61"/>
                  <a:pt x="177" y="61"/>
                  <a:pt x="177" y="6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4705" tIns="42353" rIns="84705" bIns="42353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42" name="graph_9" title="Icon of a line chart with connected circles at varying points">
            <a:extLst>
              <a:ext uri="{FF2B5EF4-FFF2-40B4-BE49-F238E27FC236}">
                <a16:creationId xmlns:a16="http://schemas.microsoft.com/office/drawing/2014/main" id="{F86EBF1E-4D2F-4953-ABD1-F745DD4A97E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13182" y="3790593"/>
            <a:ext cx="375489" cy="338821"/>
          </a:xfrm>
          <a:custGeom>
            <a:avLst/>
            <a:gdLst>
              <a:gd name="T0" fmla="*/ 352 w 352"/>
              <a:gd name="T1" fmla="*/ 318 h 318"/>
              <a:gd name="T2" fmla="*/ 0 w 352"/>
              <a:gd name="T3" fmla="*/ 318 h 318"/>
              <a:gd name="T4" fmla="*/ 0 w 352"/>
              <a:gd name="T5" fmla="*/ 0 h 318"/>
              <a:gd name="T6" fmla="*/ 266 w 352"/>
              <a:gd name="T7" fmla="*/ 105 h 318"/>
              <a:gd name="T8" fmla="*/ 286 w 352"/>
              <a:gd name="T9" fmla="*/ 126 h 318"/>
              <a:gd name="T10" fmla="*/ 307 w 352"/>
              <a:gd name="T11" fmla="*/ 105 h 318"/>
              <a:gd name="T12" fmla="*/ 286 w 352"/>
              <a:gd name="T13" fmla="*/ 84 h 318"/>
              <a:gd name="T14" fmla="*/ 266 w 352"/>
              <a:gd name="T15" fmla="*/ 105 h 318"/>
              <a:gd name="T16" fmla="*/ 57 w 352"/>
              <a:gd name="T17" fmla="*/ 252 h 318"/>
              <a:gd name="T18" fmla="*/ 100 w 352"/>
              <a:gd name="T19" fmla="*/ 188 h 318"/>
              <a:gd name="T20" fmla="*/ 200 w 352"/>
              <a:gd name="T21" fmla="*/ 205 h 318"/>
              <a:gd name="T22" fmla="*/ 134 w 352"/>
              <a:gd name="T23" fmla="*/ 181 h 318"/>
              <a:gd name="T24" fmla="*/ 236 w 352"/>
              <a:gd name="T25" fmla="*/ 187 h 318"/>
              <a:gd name="T26" fmla="*/ 276 w 352"/>
              <a:gd name="T27" fmla="*/ 123 h 318"/>
              <a:gd name="T28" fmla="*/ 200 w 352"/>
              <a:gd name="T29" fmla="*/ 201 h 318"/>
              <a:gd name="T30" fmla="*/ 221 w 352"/>
              <a:gd name="T31" fmla="*/ 222 h 318"/>
              <a:gd name="T32" fmla="*/ 241 w 352"/>
              <a:gd name="T33" fmla="*/ 201 h 318"/>
              <a:gd name="T34" fmla="*/ 221 w 352"/>
              <a:gd name="T35" fmla="*/ 180 h 318"/>
              <a:gd name="T36" fmla="*/ 200 w 352"/>
              <a:gd name="T37" fmla="*/ 201 h 318"/>
              <a:gd name="T38" fmla="*/ 200 w 352"/>
              <a:gd name="T39" fmla="*/ 201 h 318"/>
              <a:gd name="T40" fmla="*/ 94 w 352"/>
              <a:gd name="T41" fmla="*/ 174 h 318"/>
              <a:gd name="T42" fmla="*/ 115 w 352"/>
              <a:gd name="T43" fmla="*/ 194 h 318"/>
              <a:gd name="T44" fmla="*/ 136 w 352"/>
              <a:gd name="T45" fmla="*/ 174 h 318"/>
              <a:gd name="T46" fmla="*/ 115 w 352"/>
              <a:gd name="T47" fmla="*/ 153 h 318"/>
              <a:gd name="T48" fmla="*/ 94 w 352"/>
              <a:gd name="T49" fmla="*/ 174 h 318"/>
              <a:gd name="T50" fmla="*/ 94 w 352"/>
              <a:gd name="T51" fmla="*/ 174 h 318"/>
              <a:gd name="T52" fmla="*/ 25 w 352"/>
              <a:gd name="T53" fmla="*/ 269 h 318"/>
              <a:gd name="T54" fmla="*/ 46 w 352"/>
              <a:gd name="T55" fmla="*/ 289 h 318"/>
              <a:gd name="T56" fmla="*/ 66 w 352"/>
              <a:gd name="T57" fmla="*/ 269 h 318"/>
              <a:gd name="T58" fmla="*/ 46 w 352"/>
              <a:gd name="T59" fmla="*/ 248 h 318"/>
              <a:gd name="T60" fmla="*/ 25 w 352"/>
              <a:gd name="T61" fmla="*/ 269 h 318"/>
              <a:gd name="T62" fmla="*/ 25 w 352"/>
              <a:gd name="T63" fmla="*/ 26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2" h="318">
                <a:moveTo>
                  <a:pt x="352" y="318"/>
                </a:moveTo>
                <a:cubicBezTo>
                  <a:pt x="0" y="318"/>
                  <a:pt x="0" y="318"/>
                  <a:pt x="0" y="318"/>
                </a:cubicBezTo>
                <a:cubicBezTo>
                  <a:pt x="0" y="0"/>
                  <a:pt x="0" y="0"/>
                  <a:pt x="0" y="0"/>
                </a:cubicBezTo>
                <a:moveTo>
                  <a:pt x="266" y="105"/>
                </a:moveTo>
                <a:cubicBezTo>
                  <a:pt x="266" y="116"/>
                  <a:pt x="275" y="126"/>
                  <a:pt x="286" y="126"/>
                </a:cubicBezTo>
                <a:cubicBezTo>
                  <a:pt x="298" y="126"/>
                  <a:pt x="307" y="116"/>
                  <a:pt x="307" y="105"/>
                </a:cubicBezTo>
                <a:cubicBezTo>
                  <a:pt x="307" y="93"/>
                  <a:pt x="298" y="84"/>
                  <a:pt x="286" y="84"/>
                </a:cubicBezTo>
                <a:cubicBezTo>
                  <a:pt x="275" y="84"/>
                  <a:pt x="266" y="93"/>
                  <a:pt x="266" y="105"/>
                </a:cubicBezTo>
                <a:close/>
                <a:moveTo>
                  <a:pt x="57" y="252"/>
                </a:moveTo>
                <a:cubicBezTo>
                  <a:pt x="100" y="188"/>
                  <a:pt x="100" y="188"/>
                  <a:pt x="100" y="188"/>
                </a:cubicBezTo>
                <a:moveTo>
                  <a:pt x="200" y="205"/>
                </a:moveTo>
                <a:cubicBezTo>
                  <a:pt x="134" y="181"/>
                  <a:pt x="134" y="181"/>
                  <a:pt x="134" y="181"/>
                </a:cubicBezTo>
                <a:moveTo>
                  <a:pt x="236" y="187"/>
                </a:moveTo>
                <a:cubicBezTo>
                  <a:pt x="276" y="123"/>
                  <a:pt x="276" y="123"/>
                  <a:pt x="276" y="123"/>
                </a:cubicBezTo>
                <a:moveTo>
                  <a:pt x="200" y="201"/>
                </a:moveTo>
                <a:cubicBezTo>
                  <a:pt x="200" y="213"/>
                  <a:pt x="209" y="222"/>
                  <a:pt x="221" y="222"/>
                </a:cubicBezTo>
                <a:cubicBezTo>
                  <a:pt x="232" y="222"/>
                  <a:pt x="241" y="213"/>
                  <a:pt x="241" y="201"/>
                </a:cubicBezTo>
                <a:cubicBezTo>
                  <a:pt x="241" y="190"/>
                  <a:pt x="232" y="180"/>
                  <a:pt x="221" y="180"/>
                </a:cubicBezTo>
                <a:cubicBezTo>
                  <a:pt x="209" y="180"/>
                  <a:pt x="200" y="190"/>
                  <a:pt x="200" y="201"/>
                </a:cubicBezTo>
                <a:cubicBezTo>
                  <a:pt x="200" y="201"/>
                  <a:pt x="200" y="201"/>
                  <a:pt x="200" y="201"/>
                </a:cubicBezTo>
                <a:moveTo>
                  <a:pt x="94" y="174"/>
                </a:moveTo>
                <a:cubicBezTo>
                  <a:pt x="94" y="185"/>
                  <a:pt x="104" y="194"/>
                  <a:pt x="115" y="194"/>
                </a:cubicBezTo>
                <a:cubicBezTo>
                  <a:pt x="127" y="194"/>
                  <a:pt x="136" y="185"/>
                  <a:pt x="136" y="174"/>
                </a:cubicBezTo>
                <a:cubicBezTo>
                  <a:pt x="136" y="162"/>
                  <a:pt x="127" y="153"/>
                  <a:pt x="115" y="153"/>
                </a:cubicBezTo>
                <a:cubicBezTo>
                  <a:pt x="104" y="153"/>
                  <a:pt x="94" y="162"/>
                  <a:pt x="94" y="174"/>
                </a:cubicBezTo>
                <a:cubicBezTo>
                  <a:pt x="94" y="174"/>
                  <a:pt x="94" y="174"/>
                  <a:pt x="94" y="174"/>
                </a:cubicBezTo>
                <a:moveTo>
                  <a:pt x="25" y="269"/>
                </a:moveTo>
                <a:cubicBezTo>
                  <a:pt x="25" y="280"/>
                  <a:pt x="34" y="289"/>
                  <a:pt x="46" y="289"/>
                </a:cubicBezTo>
                <a:cubicBezTo>
                  <a:pt x="57" y="289"/>
                  <a:pt x="66" y="280"/>
                  <a:pt x="66" y="269"/>
                </a:cubicBezTo>
                <a:cubicBezTo>
                  <a:pt x="66" y="257"/>
                  <a:pt x="57" y="248"/>
                  <a:pt x="46" y="248"/>
                </a:cubicBezTo>
                <a:cubicBezTo>
                  <a:pt x="34" y="248"/>
                  <a:pt x="25" y="257"/>
                  <a:pt x="25" y="269"/>
                </a:cubicBezTo>
                <a:cubicBezTo>
                  <a:pt x="25" y="269"/>
                  <a:pt x="25" y="269"/>
                  <a:pt x="25" y="269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4705" tIns="42353" rIns="84705" bIns="42353" numCol="1" anchor="t" anchorCtr="0" compatLnSpc="1">
            <a:prstTxWarp prst="textNoShape">
              <a:avLst/>
            </a:prstTxWarp>
          </a:bodyPr>
          <a:lstStyle/>
          <a:p>
            <a:endParaRPr lang="en-US" sz="1667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43" name="PageEdit_EFB8" title="Icon of a document with a pencil on top of it">
            <a:extLst>
              <a:ext uri="{FF2B5EF4-FFF2-40B4-BE49-F238E27FC236}">
                <a16:creationId xmlns:a16="http://schemas.microsoft.com/office/drawing/2014/main" id="{5B9F84AC-CBAA-4067-A83E-620CE539D9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97145" y="3790593"/>
            <a:ext cx="317778" cy="338821"/>
          </a:xfrm>
          <a:custGeom>
            <a:avLst/>
            <a:gdLst>
              <a:gd name="T0" fmla="*/ 3009 w 3537"/>
              <a:gd name="T1" fmla="*/ 1005 h 3770"/>
              <a:gd name="T2" fmla="*/ 2006 w 3537"/>
              <a:gd name="T3" fmla="*/ 1005 h 3770"/>
              <a:gd name="T4" fmla="*/ 2006 w 3537"/>
              <a:gd name="T5" fmla="*/ 0 h 3770"/>
              <a:gd name="T6" fmla="*/ 3009 w 3537"/>
              <a:gd name="T7" fmla="*/ 1360 h 3770"/>
              <a:gd name="T8" fmla="*/ 3009 w 3537"/>
              <a:gd name="T9" fmla="*/ 1005 h 3770"/>
              <a:gd name="T10" fmla="*/ 2006 w 3537"/>
              <a:gd name="T11" fmla="*/ 0 h 3770"/>
              <a:gd name="T12" fmla="*/ 0 w 3537"/>
              <a:gd name="T13" fmla="*/ 0 h 3770"/>
              <a:gd name="T14" fmla="*/ 0 w 3537"/>
              <a:gd name="T15" fmla="*/ 3770 h 3770"/>
              <a:gd name="T16" fmla="*/ 1078 w 3537"/>
              <a:gd name="T17" fmla="*/ 3770 h 3770"/>
              <a:gd name="T18" fmla="*/ 1551 w 3537"/>
              <a:gd name="T19" fmla="*/ 3723 h 3770"/>
              <a:gd name="T20" fmla="*/ 2053 w 3537"/>
              <a:gd name="T21" fmla="*/ 3597 h 3770"/>
              <a:gd name="T22" fmla="*/ 3433 w 3537"/>
              <a:gd name="T23" fmla="*/ 2211 h 3770"/>
              <a:gd name="T24" fmla="*/ 3433 w 3537"/>
              <a:gd name="T25" fmla="*/ 1834 h 3770"/>
              <a:gd name="T26" fmla="*/ 3245 w 3537"/>
              <a:gd name="T27" fmla="*/ 1759 h 3770"/>
              <a:gd name="T28" fmla="*/ 3057 w 3537"/>
              <a:gd name="T29" fmla="*/ 1834 h 3770"/>
              <a:gd name="T30" fmla="*/ 1677 w 3537"/>
              <a:gd name="T31" fmla="*/ 3220 h 3770"/>
              <a:gd name="T32" fmla="*/ 1551 w 3537"/>
              <a:gd name="T33" fmla="*/ 3723 h 3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537" h="3770">
                <a:moveTo>
                  <a:pt x="3009" y="1005"/>
                </a:moveTo>
                <a:cubicBezTo>
                  <a:pt x="2006" y="1005"/>
                  <a:pt x="2006" y="1005"/>
                  <a:pt x="2006" y="1005"/>
                </a:cubicBezTo>
                <a:cubicBezTo>
                  <a:pt x="2006" y="0"/>
                  <a:pt x="2006" y="0"/>
                  <a:pt x="2006" y="0"/>
                </a:cubicBezTo>
                <a:moveTo>
                  <a:pt x="3009" y="1360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2006" y="0"/>
                  <a:pt x="2006" y="0"/>
                  <a:pt x="20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770"/>
                  <a:pt x="0" y="3770"/>
                  <a:pt x="0" y="3770"/>
                </a:cubicBezTo>
                <a:cubicBezTo>
                  <a:pt x="1078" y="3770"/>
                  <a:pt x="1078" y="3770"/>
                  <a:pt x="1078" y="3770"/>
                </a:cubicBezTo>
                <a:moveTo>
                  <a:pt x="1551" y="3723"/>
                </a:moveTo>
                <a:cubicBezTo>
                  <a:pt x="2053" y="3597"/>
                  <a:pt x="2053" y="3597"/>
                  <a:pt x="2053" y="3597"/>
                </a:cubicBezTo>
                <a:cubicBezTo>
                  <a:pt x="3433" y="2211"/>
                  <a:pt x="3433" y="2211"/>
                  <a:pt x="3433" y="2211"/>
                </a:cubicBezTo>
                <a:cubicBezTo>
                  <a:pt x="3537" y="2107"/>
                  <a:pt x="3537" y="1938"/>
                  <a:pt x="3433" y="1834"/>
                </a:cubicBezTo>
                <a:cubicBezTo>
                  <a:pt x="3386" y="1786"/>
                  <a:pt x="3317" y="1759"/>
                  <a:pt x="3245" y="1759"/>
                </a:cubicBezTo>
                <a:cubicBezTo>
                  <a:pt x="3172" y="1759"/>
                  <a:pt x="3104" y="1786"/>
                  <a:pt x="3057" y="1834"/>
                </a:cubicBezTo>
                <a:cubicBezTo>
                  <a:pt x="1677" y="3220"/>
                  <a:pt x="1677" y="3220"/>
                  <a:pt x="1677" y="3220"/>
                </a:cubicBezTo>
                <a:lnTo>
                  <a:pt x="1551" y="3723"/>
                </a:lnTo>
                <a:close/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4705" tIns="42353" rIns="84705" bIns="42353" numCol="1" anchor="t" anchorCtr="0" compatLnSpc="1">
            <a:prstTxWarp prst="textNoShape">
              <a:avLst/>
            </a:prstTxWarp>
          </a:bodyPr>
          <a:lstStyle/>
          <a:p>
            <a:endParaRPr lang="en-US" sz="1667"/>
          </a:p>
        </p:txBody>
      </p:sp>
      <p:sp>
        <p:nvSpPr>
          <p:cNvPr id="2" name="TextBox 1"/>
          <p:cNvSpPr txBox="1"/>
          <p:nvPr/>
        </p:nvSpPr>
        <p:spPr>
          <a:xfrm>
            <a:off x="2277688" y="6063847"/>
            <a:ext cx="6525490" cy="29238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700" i="1" dirty="0"/>
              <a:t>Introducing SQL Operations Studio – Eric Kang</a:t>
            </a:r>
          </a:p>
          <a:p>
            <a:pPr algn="ctr"/>
            <a:r>
              <a:rPr lang="en-US" sz="600" dirty="0">
                <a:hlinkClick r:id="rId3"/>
              </a:rPr>
              <a:t>https://channel9.msdn.com/Events/Connect/2017/T255/player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6278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30" grpId="0" animBg="1"/>
      <p:bldP spid="31" grpId="0" animBg="1"/>
      <p:bldP spid="33" grpId="0" animBg="1"/>
      <p:bldP spid="38" grpId="0"/>
      <p:bldP spid="39" grpId="0" animBg="1"/>
      <p:bldP spid="42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            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222101"/>
            <a:ext cx="4374785" cy="4511292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Spin-off from Visual Studio Code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Open source project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home-screenshot-win.png (615Ã416)">
            <a:extLst>
              <a:ext uri="{FF2B5EF4-FFF2-40B4-BE49-F238E27FC236}">
                <a16:creationId xmlns:a16="http://schemas.microsoft.com/office/drawing/2014/main" id="{FBF8C5C0-CD81-4F4E-AA28-19F454A0C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944" y="1316847"/>
            <a:ext cx="6176182" cy="4177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crosoft-loves-open-source.jpg (900Ã500)">
            <a:extLst>
              <a:ext uri="{FF2B5EF4-FFF2-40B4-BE49-F238E27FC236}">
                <a16:creationId xmlns:a16="http://schemas.microsoft.com/office/drawing/2014/main" id="{702023D7-4238-485F-93C7-B095894B8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336" y="3773245"/>
            <a:ext cx="3098361" cy="172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contribute</a:t>
            </a:r>
          </a:p>
        </p:txBody>
      </p:sp>
    </p:spTree>
    <p:extLst>
      <p:ext uri="{BB962C8B-B14F-4D97-AF65-F5344CB8AC3E}">
        <p14:creationId xmlns:p14="http://schemas.microsoft.com/office/powerpoint/2010/main" val="155485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contribute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Pull requests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Feedback &amp; Suggestions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Localization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Extensions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4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9E74-F84C-4D8D-82D0-733B0A42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</a:t>
            </a:r>
            <a:endParaRPr lang="it-IT" dirty="0"/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BD9D6BD8-8DF5-49A9-97DD-010D124A7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8717" y="1158736"/>
            <a:ext cx="4081408" cy="4961076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Electron Shell using Python on Node.js</a:t>
            </a:r>
          </a:p>
        </p:txBody>
      </p:sp>
      <p:pic>
        <p:nvPicPr>
          <p:cNvPr id="6" name="Picture 8" descr="https://cdn-images-1.medium.com/max/800/0*wJBghjYPZALMu6im.">
            <a:extLst>
              <a:ext uri="{FF2B5EF4-FFF2-40B4-BE49-F238E27FC236}">
                <a16:creationId xmlns:a16="http://schemas.microsoft.com/office/drawing/2014/main" id="{B0674E5E-ECD2-4620-A17C-3E8B6AC02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249" y="2453622"/>
            <a:ext cx="1040523" cy="113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pengraph-icon-200x200.png (200Ã200)">
            <a:extLst>
              <a:ext uri="{FF2B5EF4-FFF2-40B4-BE49-F238E27FC236}">
                <a16:creationId xmlns:a16="http://schemas.microsoft.com/office/drawing/2014/main" id="{5FF72522-8661-4B5B-BC12-54BA7519A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072" y="2335114"/>
            <a:ext cx="1543981" cy="154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75E723-695A-4E1C-B215-5E7630E3C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862" y="4221533"/>
            <a:ext cx="2368194" cy="1318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55A139-C40B-438F-BC17-F74E1E14A1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62" b="3592"/>
          <a:stretch/>
        </p:blipFill>
        <p:spPr>
          <a:xfrm>
            <a:off x="363666" y="1334360"/>
            <a:ext cx="7048755" cy="39870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253531-14BF-4141-8A29-9002342453ED}"/>
              </a:ext>
            </a:extLst>
          </p:cNvPr>
          <p:cNvSpPr/>
          <p:nvPr/>
        </p:nvSpPr>
        <p:spPr>
          <a:xfrm>
            <a:off x="1454331" y="5390770"/>
            <a:ext cx="4867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6"/>
              </a:rPr>
              <a:t>https://github.com/Microsoft/azuredatastudio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422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D3D18FA-4FA1-6C49-8BAA-A04BAD3427E9}"/>
              </a:ext>
            </a:extLst>
          </p:cNvPr>
          <p:cNvGrpSpPr/>
          <p:nvPr/>
        </p:nvGrpSpPr>
        <p:grpSpPr>
          <a:xfrm>
            <a:off x="4624212" y="3117712"/>
            <a:ext cx="2853585" cy="1940425"/>
            <a:chOff x="1261641" y="1988546"/>
            <a:chExt cx="2737791" cy="17452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0CD14F-2B40-AC4B-9F15-368C06FC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0636" y="1988546"/>
              <a:ext cx="1862464" cy="174529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108712-7BDC-474E-895B-C8F2A8F63253}"/>
                </a:ext>
              </a:extLst>
            </p:cNvPr>
            <p:cNvSpPr txBox="1"/>
            <p:nvPr/>
          </p:nvSpPr>
          <p:spPr>
            <a:xfrm>
              <a:off x="1261641" y="3179844"/>
              <a:ext cx="2737791" cy="373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10000"/>
                    </a:schemeClr>
                  </a:solidFill>
                </a:rPr>
                <a:t>GetLatestVersion.it</a:t>
              </a:r>
              <a:endParaRPr lang="en-US" sz="2000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B480D36-3109-0B49-85A5-A9194E3EE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218" y="1610184"/>
            <a:ext cx="2402932" cy="1079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3DC90C-F79D-0B46-961B-CA7413B76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694" y="1422558"/>
            <a:ext cx="1966564" cy="1418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1CCBE4-7166-5241-AB93-1B54CEFE72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039" b="30683"/>
          <a:stretch/>
        </p:blipFill>
        <p:spPr>
          <a:xfrm>
            <a:off x="361038" y="1481558"/>
            <a:ext cx="3229638" cy="1300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96A9FC-B485-DF49-A985-59725B89B24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435" y="3929973"/>
            <a:ext cx="3381638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CEE0B-94EE-49CE-8A97-86876421A2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0037" y="3249832"/>
            <a:ext cx="1808305" cy="180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38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B98D-ABEB-456D-B6DC-7CFD4617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&amp; Suggestions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35DDF4-59CE-41B7-9BAD-E5C794820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06" b="3683"/>
          <a:stretch/>
        </p:blipFill>
        <p:spPr>
          <a:xfrm>
            <a:off x="413524" y="1324152"/>
            <a:ext cx="6549913" cy="37208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D3D716-41F5-4A7E-920A-B06A54E16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664" y="2530951"/>
            <a:ext cx="4623374" cy="31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4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5B98D-ABEB-456D-B6DC-7CFD4617B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3F04A4-E0F0-45FF-8D84-6368FE3C2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5" t="11470" r="11385" b="3774"/>
          <a:stretch/>
        </p:blipFill>
        <p:spPr>
          <a:xfrm>
            <a:off x="359450" y="1210149"/>
            <a:ext cx="5951551" cy="4276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568D0F-A5D5-4F69-9401-E3AC0724DC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79" b="4775"/>
          <a:stretch/>
        </p:blipFill>
        <p:spPr>
          <a:xfrm>
            <a:off x="4795948" y="2106070"/>
            <a:ext cx="6437960" cy="35986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8CC8B-9E3F-4B0A-8DCF-7623F183E618}"/>
              </a:ext>
            </a:extLst>
          </p:cNvPr>
          <p:cNvSpPr/>
          <p:nvPr/>
        </p:nvSpPr>
        <p:spPr>
          <a:xfrm>
            <a:off x="6311430" y="1210149"/>
            <a:ext cx="4922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Cloud + AI Localization Community</a:t>
            </a:r>
          </a:p>
          <a:p>
            <a:r>
              <a:rPr lang="en-US" dirty="0">
                <a:hlinkClick r:id="rId4"/>
              </a:rPr>
              <a:t>https://github.com/Microsoft/Localization/wiki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1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Extensions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8200551" cy="46800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Node.js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2800" dirty="0"/>
              <a:t>Yeoman extension generator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https://www.npmjs.com/package/generator-sqlops</a:t>
            </a:r>
            <a:endParaRPr lang="en-US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Create p</a:t>
            </a:r>
            <a:r>
              <a:rPr lang="it-IT" sz="2800" dirty="0"/>
              <a:t>ackage using «vsce» utils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Publish</a:t>
            </a:r>
          </a:p>
        </p:txBody>
      </p:sp>
      <p:pic>
        <p:nvPicPr>
          <p:cNvPr id="3074" name="Picture 2" descr="yosqlops.PNG (570Ã236)">
            <a:extLst>
              <a:ext uri="{FF2B5EF4-FFF2-40B4-BE49-F238E27FC236}">
                <a16:creationId xmlns:a16="http://schemas.microsoft.com/office/drawing/2014/main" id="{8BF25C27-8E3E-4FB5-98B7-D7E0E2F61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59" y="3473564"/>
            <a:ext cx="542925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</a:t>
            </a:r>
            <a:br>
              <a:rPr lang="en-US" dirty="0"/>
            </a:br>
            <a:r>
              <a:rPr lang="en-US" dirty="0"/>
              <a:t>&amp; features</a:t>
            </a:r>
          </a:p>
        </p:txBody>
      </p:sp>
    </p:spTree>
    <p:extLst>
      <p:ext uri="{BB962C8B-B14F-4D97-AF65-F5344CB8AC3E}">
        <p14:creationId xmlns:p14="http://schemas.microsoft.com/office/powerpoint/2010/main" val="312007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functionalities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511044"/>
          </a:xfrm>
        </p:spPr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Connect to SQL Server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Explore server and database objects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Advanced T-SQL code editor with IntelliSense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Execute queries and view results</a:t>
            </a:r>
          </a:p>
        </p:txBody>
      </p:sp>
    </p:spTree>
    <p:extLst>
      <p:ext uri="{BB962C8B-B14F-4D97-AF65-F5344CB8AC3E}">
        <p14:creationId xmlns:p14="http://schemas.microsoft.com/office/powerpoint/2010/main" val="98058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Peculiarities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511044"/>
          </a:xfrm>
        </p:spPr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Code snippets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Integrated terminal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User and Workspace settings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Server and Database Dashboards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Source control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Extensibility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Azure Resource Explorer</a:t>
            </a:r>
          </a:p>
        </p:txBody>
      </p:sp>
      <p:pic>
        <p:nvPicPr>
          <p:cNvPr id="5122" name="Picture 2" descr="636104063266323652-210307058_New.jpg (2836Ã1757)">
            <a:extLst>
              <a:ext uri="{FF2B5EF4-FFF2-40B4-BE49-F238E27FC236}">
                <a16:creationId xmlns:a16="http://schemas.microsoft.com/office/drawing/2014/main" id="{9701341A-3983-4C9D-8E89-DD87C6589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882" y="4485180"/>
            <a:ext cx="848855" cy="52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476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6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8325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snippets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511044"/>
          </a:xfrm>
        </p:spPr>
        <p:txBody>
          <a:bodyPr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Templates that make easy database and server objects creation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Built-in snippets T-SQL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User-defined snippets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Typing the keyword </a:t>
            </a:r>
            <a:r>
              <a:rPr lang="en-US" i="1" dirty="0" err="1">
                <a:solidFill>
                  <a:schemeClr val="accent2">
                    <a:lumMod val="75000"/>
                  </a:schemeClr>
                </a:solidFill>
              </a:rPr>
              <a:t>sql</a:t>
            </a:r>
            <a:r>
              <a:rPr lang="en-US" dirty="0"/>
              <a:t> in the query editor</a:t>
            </a:r>
          </a:p>
        </p:txBody>
      </p:sp>
    </p:spTree>
    <p:extLst>
      <p:ext uri="{BB962C8B-B14F-4D97-AF65-F5344CB8AC3E}">
        <p14:creationId xmlns:p14="http://schemas.microsoft.com/office/powerpoint/2010/main" val="373664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Terminal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511044"/>
          </a:xfrm>
        </p:spPr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Multiple terminal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Support for any shell</a:t>
            </a:r>
          </a:p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2400" dirty="0"/>
              <a:t>Bash, PowerShell, </a:t>
            </a:r>
            <a:r>
              <a:rPr lang="en-US" sz="2400" dirty="0" err="1"/>
              <a:t>sqlcmd</a:t>
            </a:r>
            <a:r>
              <a:rPr lang="en-US" sz="2400" dirty="0"/>
              <a:t>, </a:t>
            </a:r>
            <a:r>
              <a:rPr lang="en-US" sz="2400" dirty="0" err="1"/>
              <a:t>bcp</a:t>
            </a:r>
            <a:r>
              <a:rPr lang="en-US" sz="2400" dirty="0"/>
              <a:t>, </a:t>
            </a:r>
            <a:r>
              <a:rPr lang="en-US" sz="2400" dirty="0" err="1"/>
              <a:t>psql</a:t>
            </a:r>
            <a:r>
              <a:rPr lang="en-US" sz="2400" dirty="0"/>
              <a:t>, </a:t>
            </a:r>
            <a:r>
              <a:rPr lang="en-US" sz="2400" dirty="0" err="1"/>
              <a:t>ssh</a:t>
            </a:r>
            <a:r>
              <a:rPr lang="en-US" sz="2400" dirty="0"/>
              <a:t>, etc…</a:t>
            </a:r>
          </a:p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2400" dirty="0"/>
              <a:t>MUST support </a:t>
            </a:r>
            <a:r>
              <a:rPr lang="en-US" sz="2400" i="1" dirty="0"/>
              <a:t>stdin/</a:t>
            </a:r>
            <a:r>
              <a:rPr lang="en-US" sz="2400" i="1" dirty="0" err="1"/>
              <a:t>stdout</a:t>
            </a:r>
            <a:r>
              <a:rPr lang="en-US" sz="2400" i="1" dirty="0"/>
              <a:t>/stderr</a:t>
            </a:r>
            <a:r>
              <a:rPr lang="en-US" sz="2400" dirty="0"/>
              <a:t> redirection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Configurable</a:t>
            </a:r>
          </a:p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2400" dirty="0"/>
              <a:t>Terminal Display Settings</a:t>
            </a:r>
          </a:p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2400" dirty="0"/>
              <a:t>Terminal Key Bindings</a:t>
            </a:r>
            <a:endParaRPr lang="en-US" dirty="0"/>
          </a:p>
          <a:p>
            <a:pPr marL="1261827" lvl="1" indent="-6858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966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and Workspace settings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511044"/>
          </a:xfrm>
        </p:spPr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Tool is easy to configure through settings:</a:t>
            </a:r>
          </a:p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2400" dirty="0"/>
              <a:t>Editor, user interface, and functional behavior</a:t>
            </a:r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Two different scopes</a:t>
            </a:r>
          </a:p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2400" dirty="0"/>
              <a:t>User</a:t>
            </a:r>
          </a:p>
          <a:p>
            <a:pPr marL="1261827" lvl="1" indent="-685800">
              <a:buFont typeface="Arial" panose="020B0604020202020204" pitchFamily="34" charset="0"/>
              <a:buChar char="•"/>
            </a:pPr>
            <a:r>
              <a:rPr lang="en-US" sz="2400" dirty="0"/>
              <a:t>Workspace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2800" dirty="0"/>
              <a:t>Workspace = a folder on your computer</a:t>
            </a:r>
          </a:p>
        </p:txBody>
      </p:sp>
    </p:spTree>
    <p:extLst>
      <p:ext uri="{BB962C8B-B14F-4D97-AF65-F5344CB8AC3E}">
        <p14:creationId xmlns:p14="http://schemas.microsoft.com/office/powerpoint/2010/main" val="272283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3EE84B9-06CA-6446-A089-125243335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18" y="1309328"/>
            <a:ext cx="3564184" cy="1210997"/>
          </a:xfrm>
          <a:prstGeom prst="rect">
            <a:avLst/>
          </a:prstGeom>
        </p:spPr>
      </p:pic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51FDD-88D1-5F41-8BE2-8714D598C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09" y="4469771"/>
            <a:ext cx="1585479" cy="13059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DBE6F-0F51-F242-AEB4-22301D443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0562" y="2988887"/>
            <a:ext cx="2360950" cy="5211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A6955-10DD-5049-A68D-E42222F79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770" y="3045950"/>
            <a:ext cx="3354632" cy="10356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EE8457-BCC0-7E43-9AFE-9DC1AF702A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134" y="5211771"/>
            <a:ext cx="1528505" cy="366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5553C7-30EE-FA44-8D65-6CD8A62F0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1912" y="4823924"/>
            <a:ext cx="3358286" cy="8326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4741F8-98BD-6742-90E1-CF96D83AE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6477" y="5211771"/>
            <a:ext cx="1866486" cy="441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70EAC5-F45B-4D4F-A34A-EA9E3AEA86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01" y="2800061"/>
            <a:ext cx="3301188" cy="13899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FC0F1A5-1541-F74F-9E1C-67812F847F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5034" y="3563791"/>
            <a:ext cx="2852006" cy="7851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20A38CA-E44B-8442-B045-87F6D02A47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9121" y="1124207"/>
            <a:ext cx="2083832" cy="15034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EC91B9A-1936-C347-A261-06B49D0A94EB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7296" y="1551343"/>
            <a:ext cx="3428152" cy="8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4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Dashboard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Server &amp; Database Dashboard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Dashboard structure saved in Settings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Widgets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Customizable charts and graphs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Servers and database insights at-a-glance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Drill-down into more details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Take remediations with Insight Action </a:t>
            </a:r>
            <a:endParaRPr lang="en-US" sz="2000" dirty="0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&amp; Insight widgets</a:t>
            </a:r>
          </a:p>
        </p:txBody>
      </p:sp>
    </p:spTree>
    <p:extLst>
      <p:ext uri="{BB962C8B-B14F-4D97-AF65-F5344CB8AC3E}">
        <p14:creationId xmlns:p14="http://schemas.microsoft.com/office/powerpoint/2010/main" val="358238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511044"/>
          </a:xfrm>
        </p:spPr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/>
              <a:t>Git Source Control Manager (SMC)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/>
              <a:t>Requires Git (&gt;2.0.0)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/>
              <a:t>Inherited from VS Code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/>
              <a:t>No other SCM provider (at the moment)</a:t>
            </a:r>
          </a:p>
          <a:p>
            <a:pPr lvl="1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1898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Extensibility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Extensible by Design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Several extensibility mechanisms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Visual Studio Code extensibility APIs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Azure Data Studio extension authoring tools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Manage Dashboard tab panel contributions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Insight with Actions experiences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Azure Data Studio extensibility APIs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Custom Data Provider APIs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Extension Authoring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MarketPlace</a:t>
            </a:r>
            <a:endParaRPr lang="en-US" dirty="0"/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</p:spPr>
        <p:txBody>
          <a:bodyPr/>
          <a:lstStyle/>
          <a:p>
            <a:r>
              <a:rPr lang="en-US" dirty="0"/>
              <a:t>Azure Resource Explorer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Navigate through Azure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Multiple accounts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Supports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Azure SQL Server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Azure SQL Database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Azure SQL Managed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connect-to-azure-sql-resource.png (678Ã1472)">
            <a:extLst>
              <a:ext uri="{FF2B5EF4-FFF2-40B4-BE49-F238E27FC236}">
                <a16:creationId xmlns:a16="http://schemas.microsoft.com/office/drawing/2014/main" id="{D70153E7-D5C4-4A34-8EAC-B1C767F33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779" y="370302"/>
            <a:ext cx="2539437" cy="551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42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179781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Agent extension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Manage and Troubleshoot SQL Agent jobs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Key actions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List SQL Server Agent Jobs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View Job History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Basic Job Control</a:t>
            </a:r>
          </a:p>
        </p:txBody>
      </p:sp>
    </p:spTree>
    <p:extLst>
      <p:ext uri="{BB962C8B-B14F-4D97-AF65-F5344CB8AC3E}">
        <p14:creationId xmlns:p14="http://schemas.microsoft.com/office/powerpoint/2010/main" val="21953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Import extension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Converts text files into SQL tables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Based on PROSE (</a:t>
            </a:r>
            <a:r>
              <a:rPr lang="en-US" dirty="0" err="1"/>
              <a:t>PROgram</a:t>
            </a:r>
            <a:r>
              <a:rPr lang="en-US" dirty="0"/>
              <a:t> Synthesis using Examples)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Text transformation by examples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Data extraction from text files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Data extraction and transformation of JSON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Predictive file splitting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3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Profiler extension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Tracing solution similar to SSMS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Based on </a:t>
            </a:r>
            <a:r>
              <a:rPr lang="en-US" dirty="0" err="1"/>
              <a:t>XEvents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Event browser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Default values for common tracing use-cases</a:t>
            </a:r>
          </a:p>
        </p:txBody>
      </p:sp>
    </p:spTree>
    <p:extLst>
      <p:ext uri="{BB962C8B-B14F-4D97-AF65-F5344CB8AC3E}">
        <p14:creationId xmlns:p14="http://schemas.microsoft.com/office/powerpoint/2010/main" val="238187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2019 extension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Preview support for SQL Server 2019 new features and tools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Big Data Clusters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Integrated Notebooks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Polybase</a:t>
            </a:r>
            <a:r>
              <a:rPr lang="en-US" sz="2800" dirty="0"/>
              <a:t> Create External Table wizard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800" dirty="0"/>
              <a:t>Azure Resource Explorer</a:t>
            </a:r>
          </a:p>
        </p:txBody>
      </p:sp>
    </p:spTree>
    <p:extLst>
      <p:ext uri="{BB962C8B-B14F-4D97-AF65-F5344CB8AC3E}">
        <p14:creationId xmlns:p14="http://schemas.microsoft.com/office/powerpoint/2010/main" val="174523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Server 2019 Big Data Clusters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A cluster of Linux Containers orchestrated by Kubernetes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Deploy of scalable clusters of SQL Server, Spark and HDFS containers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SQL Server 2019 extension provides: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Built-in snippets for common management tasks.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Ability to browse HDFS, upload files, preview files, and create directories.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Ability to create, open, and run </a:t>
            </a:r>
            <a:r>
              <a:rPr lang="en-US" sz="2000" dirty="0" err="1"/>
              <a:t>Jupyter</a:t>
            </a:r>
            <a:r>
              <a:rPr lang="en-US" sz="2000" dirty="0"/>
              <a:t>-compatible notebooks.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000" dirty="0"/>
              <a:t>Data virtualization wizard to simplify the creation of external data sources.</a:t>
            </a:r>
          </a:p>
        </p:txBody>
      </p:sp>
    </p:spTree>
    <p:extLst>
      <p:ext uri="{BB962C8B-B14F-4D97-AF65-F5344CB8AC3E}">
        <p14:creationId xmlns:p14="http://schemas.microsoft.com/office/powerpoint/2010/main" val="15863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05D390-CE5E-4829-8124-C08D4640D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About 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C85F6-35D9-4917-8010-AEEE737ED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25" y="1334309"/>
            <a:ext cx="10800000" cy="46800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~15 years in IT</a:t>
            </a:r>
            <a:endParaRPr lang="en-US" sz="2000" dirty="0"/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Full-stack Senior Software Developer Consultant</a:t>
            </a:r>
            <a:endParaRPr lang="en-US" sz="2100" dirty="0"/>
          </a:p>
          <a:p>
            <a:endParaRPr lang="en-US" sz="2100" dirty="0"/>
          </a:p>
          <a:p>
            <a:r>
              <a:rPr lang="en-US" sz="2400" dirty="0"/>
              <a:t>UGISS Contributor </a:t>
            </a:r>
          </a:p>
          <a:p>
            <a:pPr lvl="1"/>
            <a:r>
              <a:rPr lang="en-US" sz="2000" dirty="0"/>
              <a:t>User Group </a:t>
            </a:r>
            <a:r>
              <a:rPr lang="en-US" sz="2000" dirty="0" err="1"/>
              <a:t>Italiano</a:t>
            </a:r>
            <a:r>
              <a:rPr lang="en-US" sz="2000" dirty="0"/>
              <a:t> SQL Server (PASS Chapter)</a:t>
            </a:r>
          </a:p>
          <a:p>
            <a:pPr lvl="1"/>
            <a:endParaRPr lang="en-US" sz="2000" dirty="0"/>
          </a:p>
          <a:p>
            <a:r>
              <a:rPr lang="en-US" sz="2400" dirty="0"/>
              <a:t>Speaker? </a:t>
            </a:r>
          </a:p>
          <a:p>
            <a:r>
              <a:rPr lang="en-US" sz="2400" dirty="0"/>
              <a:t>	</a:t>
            </a:r>
            <a:r>
              <a:rPr lang="en-US" sz="2100" dirty="0"/>
              <a:t>Level 2 starting!</a:t>
            </a:r>
          </a:p>
          <a:p>
            <a:endParaRPr lang="en-US" sz="2000" dirty="0"/>
          </a:p>
          <a:p>
            <a:r>
              <a:rPr lang="en-US" sz="2000" dirty="0" err="1"/>
              <a:t>eMail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mrg3d@hotmail.com</a:t>
            </a:r>
            <a:endParaRPr lang="en-US" sz="2000" dirty="0"/>
          </a:p>
          <a:p>
            <a:r>
              <a:rPr lang="en-US" sz="2000" dirty="0"/>
              <a:t>twitter: @mrg3d</a:t>
            </a:r>
          </a:p>
          <a:p>
            <a:r>
              <a:rPr lang="en-US" sz="2000" dirty="0" err="1"/>
              <a:t>linkedIn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https://www.linkedin.com/in/mrg3d/</a:t>
            </a:r>
            <a:endParaRPr lang="en-US" sz="2000" dirty="0"/>
          </a:p>
          <a:p>
            <a:endParaRPr lang="it-IT" dirty="0"/>
          </a:p>
        </p:txBody>
      </p:sp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908" y="189121"/>
            <a:ext cx="611940" cy="611940"/>
          </a:xfrm>
          <a:prstGeom prst="rect">
            <a:avLst/>
          </a:prstGeom>
        </p:spPr>
      </p:pic>
      <p:pic>
        <p:nvPicPr>
          <p:cNvPr id="7" name="Picture 4" descr="http://www.sqlsaturday.com/images/speakers/5475-c8290d6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792" y="1080363"/>
            <a:ext cx="1170172" cy="187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76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Cluster Notebooks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Notebooks are places where Data Scientists can do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Data Ingestion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Data Discovery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Data Analytics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it-IT" sz="2400" dirty="0"/>
              <a:t>Data Visualization &amp; Collaboration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S</a:t>
            </a:r>
            <a:r>
              <a:rPr lang="it-IT" sz="2800" dirty="0"/>
              <a:t>QL Server 2019 extension allows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La</a:t>
            </a:r>
            <a:r>
              <a:rPr lang="it-IT" sz="2400" dirty="0"/>
              <a:t>unch notebooks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Start authoring your ones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Submit jobs against the cluster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404526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Polybase</a:t>
            </a:r>
            <a:r>
              <a:rPr lang="en-US" dirty="0"/>
              <a:t> Create External Table wizard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SQL Server 2019 enables data virtualization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Minimization of ETL processes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/>
              <a:t>Polybase</a:t>
            </a:r>
            <a:r>
              <a:rPr lang="en-US" sz="3200" dirty="0"/>
              <a:t> connectors</a:t>
            </a:r>
            <a:endParaRPr lang="it-IT" sz="2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Create External Table wizard enables the data </a:t>
            </a:r>
            <a:r>
              <a:rPr lang="en-US" sz="2800"/>
              <a:t>virtualization process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54191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359812"/>
            <a:ext cx="10800000" cy="720000"/>
          </a:xfrm>
        </p:spPr>
        <p:txBody>
          <a:bodyPr/>
          <a:lstStyle/>
          <a:p>
            <a:r>
              <a:rPr lang="en-US" dirty="0"/>
              <a:t>… and many other interesting extensions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344783" y="1348379"/>
            <a:ext cx="8815342" cy="4680000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AlwaysOn</a:t>
            </a:r>
            <a:r>
              <a:rPr lang="en-US" dirty="0"/>
              <a:t> Insight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SQL Datawarehouse Insights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Combine scripts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First Responder Kit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HCQ (High </a:t>
            </a:r>
            <a:r>
              <a:rPr lang="en-US" dirty="0" err="1"/>
              <a:t>Colour</a:t>
            </a:r>
            <a:r>
              <a:rPr lang="en-US" dirty="0"/>
              <a:t> Queries)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MSSQL Db insights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MSSQL Instance Insights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Paste the Plan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Redgate SQL Search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Server Report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dirty="0"/>
              <a:t>SSMS Keymap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/>
              <a:t>whoisactive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60BBD-E14A-4B7E-9E70-01B48294F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" t="2778" r="76667" b="4446"/>
          <a:stretch/>
        </p:blipFill>
        <p:spPr>
          <a:xfrm>
            <a:off x="359450" y="1079812"/>
            <a:ext cx="1765509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coming next?</a:t>
            </a:r>
          </a:p>
        </p:txBody>
      </p:sp>
    </p:spTree>
    <p:extLst>
      <p:ext uri="{BB962C8B-B14F-4D97-AF65-F5344CB8AC3E}">
        <p14:creationId xmlns:p14="http://schemas.microsoft.com/office/powerpoint/2010/main" val="41663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project Backlog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December Release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Improvements in SQL Server 2019 support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AAD Authentication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Integration with Azure Pipelines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January Release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Improvements in Query Editor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Linked Servers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Deepin</a:t>
            </a:r>
            <a:r>
              <a:rPr lang="en-US" dirty="0"/>
              <a:t> 15.7 (Debian distro) support 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February Release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Actual Execution Plans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/>
              <a:t>…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SQL Server 2019 Extension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Lots of things!!!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7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from PASS Summit 2018</a:t>
            </a:r>
          </a:p>
        </p:txBody>
      </p:sp>
      <p:pic>
        <p:nvPicPr>
          <p:cNvPr id="2050" name="Picture 2" descr="https://pbs.twimg.com/media/DrakIQ2U8AABqY7.jpg">
            <a:extLst>
              <a:ext uri="{FF2B5EF4-FFF2-40B4-BE49-F238E27FC236}">
                <a16:creationId xmlns:a16="http://schemas.microsoft.com/office/drawing/2014/main" id="{E8DC5C92-8ABB-41B1-8B56-995058F10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665" y="2709478"/>
            <a:ext cx="4600420" cy="258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BB9D6D3E-27BC-4F7F-80E9-B34CBBFA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25" y="1439813"/>
            <a:ext cx="7927282" cy="46800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Azure SQL Database Managed Instance and Azure SQL Data Warehouse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Support Azure Cosmos DB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Support Azure Database for Postgres SQL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0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pot?</a:t>
            </a:r>
          </a:p>
        </p:txBody>
      </p:sp>
      <p:sp>
        <p:nvSpPr>
          <p:cNvPr id="4" name="Content Placeholder 18">
            <a:extLst>
              <a:ext uri="{FF2B5EF4-FFF2-40B4-BE49-F238E27FC236}">
                <a16:creationId xmlns:a16="http://schemas.microsoft.com/office/drawing/2014/main" id="{BB9D6D3E-27BC-4F7F-80E9-B34CBBFA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125" y="1439813"/>
            <a:ext cx="10875434" cy="4680000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Continue filling gap in SSMS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Investments around SQL Server 2019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Potential works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Support AAD in Connection Dialog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High Availability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Central Management Server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Schema compare</a:t>
            </a:r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 err="1"/>
              <a:t>DacFx</a:t>
            </a: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1147527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3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Official Twitter account - @</a:t>
            </a:r>
            <a:r>
              <a:rPr lang="en-US" sz="2400" dirty="0" err="1"/>
              <a:t>AzureDataStudio</a:t>
            </a:r>
            <a:endParaRPr lang="en-US" sz="2400" dirty="0"/>
          </a:p>
          <a:p>
            <a:r>
              <a:rPr lang="en-US" sz="2400" dirty="0">
                <a:hlinkClick r:id="rId2"/>
              </a:rPr>
              <a:t>https://twitter.com/AzureDataStudio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GitHub</a:t>
            </a:r>
          </a:p>
          <a:p>
            <a:r>
              <a:rPr lang="en-US" sz="2400" dirty="0">
                <a:hlinkClick r:id="rId3"/>
              </a:rPr>
              <a:t>https://github.com/Microsoft/azuredatastudio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Docs Online</a:t>
            </a:r>
          </a:p>
          <a:p>
            <a:r>
              <a:rPr lang="en-US" sz="2400" dirty="0">
                <a:hlinkClick r:id="rId4"/>
              </a:rPr>
              <a:t>https://docs.microsoft.com/en-us/sql/azure-data-studio/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Azure Data Studio for SQL Server</a:t>
            </a:r>
          </a:p>
          <a:p>
            <a:r>
              <a:rPr lang="en-US" sz="2400" dirty="0">
                <a:hlinkClick r:id="rId5"/>
              </a:rPr>
              <a:t>https://cloudblogs.microsoft.com/sqlserver/2018/09/25/azure-data-studio-for-sql-server/</a:t>
            </a:r>
            <a:endParaRPr lang="en-US" sz="2400" dirty="0"/>
          </a:p>
          <a:p>
            <a:endParaRPr lang="it-IT" sz="2400" dirty="0"/>
          </a:p>
          <a:p>
            <a:r>
              <a:rPr lang="en-US" sz="2400" dirty="0"/>
              <a:t>Overview of Azure Data Studio – Alan Yu</a:t>
            </a:r>
          </a:p>
          <a:p>
            <a:r>
              <a:rPr lang="en-US" sz="2400" dirty="0">
                <a:hlinkClick r:id="rId6"/>
              </a:rPr>
              <a:t>https://www.youtube.com/watch?v=Orv7fptVoUA&amp;list=PLRc9v4G-Pwdw_amm7eG3le6yWlKH0Nb4V&amp;index=1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next generation of SQL Server tools - THR2168 – Vicky Harp</a:t>
            </a:r>
            <a:endParaRPr lang="en-US" dirty="0"/>
          </a:p>
          <a:p>
            <a:r>
              <a:rPr lang="en-US" sz="2400" dirty="0">
                <a:hlinkClick r:id="rId7"/>
              </a:rPr>
              <a:t>https://www.youtube.com/watch?v=qXfd4G7JjPI&amp;list=PLRc9v4G-Pwdw_amm7eG3le6yWlKH0Nb4V&amp;index=3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77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>
            <a:normAutofit fontScale="70000" lnSpcReduction="20000"/>
          </a:bodyPr>
          <a:lstStyle/>
          <a:p>
            <a:r>
              <a:rPr lang="it-IT" sz="2400" dirty="0"/>
              <a:t>Cloud + AI Localization Community</a:t>
            </a:r>
          </a:p>
          <a:p>
            <a:r>
              <a:rPr lang="en-US" sz="2400" dirty="0">
                <a:hlinkClick r:id="rId2"/>
              </a:rPr>
              <a:t>https://github.com/Microsoft/Localization/wiki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New Feature Offerings in SQL Server 2019</a:t>
            </a:r>
          </a:p>
          <a:p>
            <a:r>
              <a:rPr lang="en-US" sz="2400" dirty="0">
                <a:hlinkClick r:id="rId3"/>
              </a:rPr>
              <a:t>https://www.youtube.com/watch?v=uZRXlkBBRnM&amp;list=PLRc9v4G-Pwdw_amm7eG3le6yWlKH0Nb4V&amp;index=2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SQL Server Big Data Cluster</a:t>
            </a:r>
          </a:p>
          <a:p>
            <a:r>
              <a:rPr lang="en-US" sz="2400" dirty="0">
                <a:hlinkClick r:id="rId4"/>
              </a:rPr>
              <a:t>https://docs.microsoft.com/en-us/sql/big-data-cluster/big-data-cluster-overview?view=sqlallproducts-allversions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Introducing SQL Operations Studio – Eric Kang</a:t>
            </a:r>
          </a:p>
          <a:p>
            <a:r>
              <a:rPr lang="en-US" sz="2400" dirty="0">
                <a:hlinkClick r:id="rId5"/>
              </a:rPr>
              <a:t>https://channel9.msdn.com/Events/Connect/2017/T255/player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SQL Operations Studio SQL Tiger Team Introduction</a:t>
            </a:r>
          </a:p>
          <a:p>
            <a:r>
              <a:rPr lang="en-US" sz="2400" dirty="0">
                <a:hlinkClick r:id="rId6"/>
              </a:rPr>
              <a:t>https://www.youtube.com/watch?v=AwW-SRFU2zQ</a:t>
            </a:r>
            <a:endParaRPr lang="en-US" sz="2400" dirty="0"/>
          </a:p>
          <a:p>
            <a:endParaRPr lang="en-US" sz="1700" dirty="0"/>
          </a:p>
          <a:p>
            <a:r>
              <a:rPr lang="en-US" sz="2400" dirty="0"/>
              <a:t>SQL Operations Studio – Comprehensive guide to the new database DevOps tool!</a:t>
            </a:r>
            <a:r>
              <a:rPr lang="en-US" dirty="0"/>
              <a:t> </a:t>
            </a:r>
          </a:p>
          <a:p>
            <a:r>
              <a:rPr lang="en-US" sz="2400" dirty="0">
                <a:hlinkClick r:id="rId7"/>
              </a:rPr>
              <a:t>http://blog.sqlterritory.com/2017/12/19/sql-operations-studio-comprehensive-guide/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9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5" y="1439813"/>
            <a:ext cx="10800000" cy="4680000"/>
          </a:xfrm>
        </p:spPr>
        <p:txBody>
          <a:bodyPr>
            <a:normAutofit/>
          </a:bodyPr>
          <a:lstStyle/>
          <a:p>
            <a:r>
              <a:rPr lang="en-US" sz="1700" dirty="0"/>
              <a:t>PROSE (Microsoft Program </a:t>
            </a:r>
            <a:r>
              <a:rPr lang="en-US" sz="1700" dirty="0" err="1"/>
              <a:t>Sysnthesis</a:t>
            </a:r>
            <a:r>
              <a:rPr lang="en-US" sz="1700" dirty="0"/>
              <a:t> using Examples)</a:t>
            </a:r>
          </a:p>
          <a:p>
            <a:r>
              <a:rPr lang="en-US" sz="1700" dirty="0">
                <a:hlinkClick r:id="rId2"/>
              </a:rPr>
              <a:t>https://microsoft.github.io/prose/</a:t>
            </a:r>
            <a:endParaRPr lang="en-US" sz="1700" dirty="0"/>
          </a:p>
          <a:p>
            <a:endParaRPr lang="en-US" sz="1200" dirty="0"/>
          </a:p>
          <a:p>
            <a:r>
              <a:rPr lang="en-US" sz="1700" dirty="0"/>
              <a:t>Kubernetes</a:t>
            </a:r>
          </a:p>
          <a:p>
            <a:r>
              <a:rPr lang="en-US" sz="1700" dirty="0">
                <a:hlinkClick r:id="rId3"/>
              </a:rPr>
              <a:t>https://kubernetes.io/docs/concepts/</a:t>
            </a:r>
            <a:endParaRPr lang="en-US" sz="1700" dirty="0"/>
          </a:p>
          <a:p>
            <a:endParaRPr lang="en-US" sz="1200" dirty="0"/>
          </a:p>
          <a:p>
            <a:r>
              <a:rPr lang="en-US" sz="1700" dirty="0"/>
              <a:t>Electron</a:t>
            </a:r>
          </a:p>
          <a:p>
            <a:r>
              <a:rPr lang="en-US" sz="1700" dirty="0">
                <a:hlinkClick r:id="rId4"/>
              </a:rPr>
              <a:t>https://electronjs.org/</a:t>
            </a:r>
            <a:endParaRPr lang="en-US" sz="1700" dirty="0"/>
          </a:p>
          <a:p>
            <a:endParaRPr lang="en-US" sz="1200" dirty="0"/>
          </a:p>
          <a:p>
            <a:r>
              <a:rPr lang="en-US" sz="1700" dirty="0"/>
              <a:t>Python</a:t>
            </a:r>
          </a:p>
          <a:p>
            <a:r>
              <a:rPr lang="en-US" sz="1700" dirty="0">
                <a:hlinkClick r:id="rId5"/>
              </a:rPr>
              <a:t>https://www.python.org/</a:t>
            </a:r>
            <a:endParaRPr lang="en-US" sz="1700" dirty="0"/>
          </a:p>
          <a:p>
            <a:endParaRPr lang="en-US" sz="1200" dirty="0"/>
          </a:p>
          <a:p>
            <a:r>
              <a:rPr lang="en-US" sz="1700" dirty="0"/>
              <a:t>Node.js</a:t>
            </a:r>
          </a:p>
          <a:p>
            <a:r>
              <a:rPr lang="en-US" sz="1700" dirty="0">
                <a:hlinkClick r:id="rId6"/>
              </a:rPr>
              <a:t>https://nodejs.org/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0027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time…</a:t>
            </a:r>
          </a:p>
        </p:txBody>
      </p:sp>
    </p:spTree>
    <p:extLst>
      <p:ext uri="{BB962C8B-B14F-4D97-AF65-F5344CB8AC3E}">
        <p14:creationId xmlns:p14="http://schemas.microsoft.com/office/powerpoint/2010/main" val="328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X6m3TwZo_400x400.jpg (400×400)">
            <a:extLst>
              <a:ext uri="{FF2B5EF4-FFF2-40B4-BE49-F238E27FC236}">
                <a16:creationId xmlns:a16="http://schemas.microsoft.com/office/drawing/2014/main" id="{93F2636B-B90A-49C3-99C4-C3E766F4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761" y="1969084"/>
            <a:ext cx="2239241" cy="223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EFD66-912F-4B1D-B0B5-9FF9B1B9E34E}"/>
              </a:ext>
            </a:extLst>
          </p:cNvPr>
          <p:cNvSpPr txBox="1">
            <a:spLocks/>
          </p:cNvSpPr>
          <p:nvPr/>
        </p:nvSpPr>
        <p:spPr>
          <a:xfrm>
            <a:off x="3896591" y="1439813"/>
            <a:ext cx="7263534" cy="46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sz="5400" dirty="0"/>
              <a:t>Questions?</a:t>
            </a:r>
            <a:endParaRPr lang="it-IT" dirty="0"/>
          </a:p>
          <a:p>
            <a:pPr algn="ctr"/>
            <a:endParaRPr lang="en-US" sz="2400" dirty="0"/>
          </a:p>
          <a:p>
            <a:pPr algn="ctr"/>
            <a:r>
              <a:rPr lang="en-US" sz="2000" dirty="0">
                <a:hlinkClick r:id="rId3"/>
              </a:rPr>
              <a:t>mrg3d@hotmail.com</a:t>
            </a:r>
            <a:endParaRPr lang="en-US" sz="2000" dirty="0"/>
          </a:p>
          <a:p>
            <a:pPr algn="ctr"/>
            <a:r>
              <a:rPr lang="en-US" sz="2000" dirty="0"/>
              <a:t>twitter: @mrg3d</a:t>
            </a:r>
          </a:p>
          <a:p>
            <a:pPr algn="ctr"/>
            <a:r>
              <a:rPr lang="en-US" sz="2000" dirty="0">
                <a:hlinkClick r:id="rId4"/>
              </a:rPr>
              <a:t>https://www.linkedin.com/in/mrg3d/</a:t>
            </a:r>
            <a:endParaRPr lang="en-US" sz="2000" dirty="0"/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6698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X6m3TwZo_400x400.jpg (400×400)">
            <a:extLst>
              <a:ext uri="{FF2B5EF4-FFF2-40B4-BE49-F238E27FC236}">
                <a16:creationId xmlns:a16="http://schemas.microsoft.com/office/drawing/2014/main" id="{93F2636B-B90A-49C3-99C4-C3E766F44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761" y="1969084"/>
            <a:ext cx="2239241" cy="223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EFD66-912F-4B1D-B0B5-9FF9B1B9E34E}"/>
              </a:ext>
            </a:extLst>
          </p:cNvPr>
          <p:cNvSpPr txBox="1">
            <a:spLocks/>
          </p:cNvSpPr>
          <p:nvPr/>
        </p:nvSpPr>
        <p:spPr>
          <a:xfrm>
            <a:off x="3901786" y="1439813"/>
            <a:ext cx="7258339" cy="46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sz="5400" dirty="0"/>
              <a:t>Thanks!</a:t>
            </a:r>
            <a:endParaRPr lang="it-IT" dirty="0"/>
          </a:p>
          <a:p>
            <a:pPr algn="ctr"/>
            <a:endParaRPr lang="en-US" sz="2400" dirty="0"/>
          </a:p>
          <a:p>
            <a:pPr algn="ctr"/>
            <a:r>
              <a:rPr lang="en-US" sz="2000" dirty="0">
                <a:hlinkClick r:id="rId3"/>
              </a:rPr>
              <a:t>mrg3d@hotmail.com</a:t>
            </a:r>
            <a:endParaRPr lang="en-US" sz="2000" dirty="0"/>
          </a:p>
          <a:p>
            <a:pPr algn="ctr"/>
            <a:r>
              <a:rPr lang="en-US" sz="2000" dirty="0"/>
              <a:t>twitter: @mrg3d</a:t>
            </a:r>
          </a:p>
          <a:p>
            <a:pPr algn="ctr"/>
            <a:r>
              <a:rPr lang="en-US" sz="2000" dirty="0">
                <a:hlinkClick r:id="rId4"/>
              </a:rPr>
              <a:t>https://www.linkedin.com/in/mrg3d/</a:t>
            </a:r>
            <a:endParaRPr lang="en-US" sz="2000" dirty="0"/>
          </a:p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0547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/>
              <a:t>… there was a tool named…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CD6F7-E96D-4FAE-8E45-6B55996D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145" y="1980600"/>
            <a:ext cx="1764815" cy="17692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9938B0-F91B-4E25-8DAE-12C253A04280}"/>
              </a:ext>
            </a:extLst>
          </p:cNvPr>
          <p:cNvSpPr/>
          <p:nvPr/>
        </p:nvSpPr>
        <p:spPr>
          <a:xfrm>
            <a:off x="2965090" y="2697124"/>
            <a:ext cx="55903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SQL Operations Studio</a:t>
            </a:r>
            <a:endParaRPr lang="it-IT" sz="4000" dirty="0"/>
          </a:p>
        </p:txBody>
      </p:sp>
    </p:spTree>
    <p:extLst>
      <p:ext uri="{BB962C8B-B14F-4D97-AF65-F5344CB8AC3E}">
        <p14:creationId xmlns:p14="http://schemas.microsoft.com/office/powerpoint/2010/main" val="11629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3237E-6 4.79667E-6 L -0.08722 0.06001 C -0.10541 0.07349 -0.1327 0.08108 -0.16149 0.08108 C -0.19388 0.08108 -0.21992 0.07349 -0.23811 0.06001 L -0.32534 4.79667E-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74" y="4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</a:t>
            </a:r>
          </a:p>
        </p:txBody>
      </p:sp>
      <p:pic>
        <p:nvPicPr>
          <p:cNvPr id="1026" name="Picture 2" descr="https://pbs.twimg.com/media/DNkSdmUUIAAha4N.jpg: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839" y="1371600"/>
            <a:ext cx="4081866" cy="306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ittlekendra.com/wp-content/uploads/2017/11/Rohan_Kumar_keyno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96" y="1371600"/>
            <a:ext cx="4928785" cy="408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6568" y="3343558"/>
            <a:ext cx="3754470" cy="21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Birth date</a:t>
            </a:r>
            <a:endParaRPr lang="it-I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878" y="1080363"/>
            <a:ext cx="6737543" cy="46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i="1" dirty="0"/>
              <a:t>… it was growing up very fast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CD6F7-E96D-4FAE-8E45-6B55996D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601" y="1955232"/>
            <a:ext cx="2563285" cy="25697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793497-A051-4C53-92C9-E706CEB51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646" y="1184099"/>
            <a:ext cx="1170779" cy="8266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E8895-0ACD-499A-A3E6-D0134D21B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298" y="2340678"/>
            <a:ext cx="952412" cy="9524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C4BBDD-52D0-49BB-B917-6B0C7B193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626" y="3810159"/>
            <a:ext cx="1191624" cy="775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05A2CF-AD3F-450E-BE8B-84776F5F45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258" y="1205160"/>
            <a:ext cx="1006519" cy="928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2057B-B18D-4F28-9B9C-60029EEE25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0306" y="2465081"/>
            <a:ext cx="743208" cy="7432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D4003B-727B-4265-9A61-C42518E07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5378" y="3810159"/>
            <a:ext cx="1006519" cy="782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3837FA-088E-4C62-B8F8-F6C52743B2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131" y="4903390"/>
            <a:ext cx="963130" cy="893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748B28-D9CC-4292-B495-4CAB409687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8611" y="5095293"/>
            <a:ext cx="949680" cy="60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0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1279</Words>
  <Application>Microsoft Office PowerPoint</Application>
  <PresentationFormat>Custom</PresentationFormat>
  <Paragraphs>308</Paragraphs>
  <Slides>51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Segoe UI</vt:lpstr>
      <vt:lpstr>Segoe UI Semilight</vt:lpstr>
      <vt:lpstr>Wingdings</vt:lpstr>
      <vt:lpstr>SQLSatOslo 2016</vt:lpstr>
      <vt:lpstr>Image</vt:lpstr>
      <vt:lpstr>SQL Operations Studio: One year later…</vt:lpstr>
      <vt:lpstr>Organizers</vt:lpstr>
      <vt:lpstr>Sponsors</vt:lpstr>
      <vt:lpstr>About me</vt:lpstr>
      <vt:lpstr>Once upon a time…</vt:lpstr>
      <vt:lpstr>… there was a tool named…</vt:lpstr>
      <vt:lpstr>The Origin</vt:lpstr>
      <vt:lpstr>The Birth date</vt:lpstr>
      <vt:lpstr>… it was growing up very fast</vt:lpstr>
      <vt:lpstr>But, during Microsoft Ignite…</vt:lpstr>
      <vt:lpstr>Azure Data Studio</vt:lpstr>
      <vt:lpstr>Ok… This is the story!</vt:lpstr>
      <vt:lpstr>Agenda</vt:lpstr>
      <vt:lpstr>Why &amp; What</vt:lpstr>
      <vt:lpstr>Who’s it for</vt:lpstr>
      <vt:lpstr>How             </vt:lpstr>
      <vt:lpstr>How to contribute</vt:lpstr>
      <vt:lpstr>How to contribute</vt:lpstr>
      <vt:lpstr>Pull Requests</vt:lpstr>
      <vt:lpstr>Feedback &amp; Suggestions</vt:lpstr>
      <vt:lpstr>Localization</vt:lpstr>
      <vt:lpstr>Building Extensions</vt:lpstr>
      <vt:lpstr>Functions  &amp; features</vt:lpstr>
      <vt:lpstr>Core functionalities</vt:lpstr>
      <vt:lpstr>Peculiarities</vt:lpstr>
      <vt:lpstr>DEMO</vt:lpstr>
      <vt:lpstr>Code snippets</vt:lpstr>
      <vt:lpstr>Integrated Terminal</vt:lpstr>
      <vt:lpstr>User and Workspace settings</vt:lpstr>
      <vt:lpstr>Dashboard &amp; Insight widgets</vt:lpstr>
      <vt:lpstr>Source Control</vt:lpstr>
      <vt:lpstr>Extensibility</vt:lpstr>
      <vt:lpstr>Azure Resource Explorer</vt:lpstr>
      <vt:lpstr>Extensions</vt:lpstr>
      <vt:lpstr>SQL Server Agent extension</vt:lpstr>
      <vt:lpstr>SQL Server Import extension</vt:lpstr>
      <vt:lpstr>SQL Server Profiler extension</vt:lpstr>
      <vt:lpstr>SQL Server 2019 extension</vt:lpstr>
      <vt:lpstr>SQL Server 2019 Big Data Clusters</vt:lpstr>
      <vt:lpstr>Big Data Cluster Notebooks</vt:lpstr>
      <vt:lpstr>Polybase Create External Table wizard</vt:lpstr>
      <vt:lpstr>… and many other interesting extensions</vt:lpstr>
      <vt:lpstr>What’s coming next?</vt:lpstr>
      <vt:lpstr>Exploring the project Backlog</vt:lpstr>
      <vt:lpstr>News from PASS Summit 2018</vt:lpstr>
      <vt:lpstr>What’s in the pot?</vt:lpstr>
      <vt:lpstr>Resources</vt:lpstr>
      <vt:lpstr>Resources</vt:lpstr>
      <vt:lpstr>Resources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Operations Studio: one year later</dc:title>
  <dc:creator>Carla Hamilton</dc:creator>
  <cp:lastModifiedBy>Luca Bruni</cp:lastModifiedBy>
  <cp:revision>143</cp:revision>
  <dcterms:created xsi:type="dcterms:W3CDTF">2011-08-19T20:30:49Z</dcterms:created>
  <dcterms:modified xsi:type="dcterms:W3CDTF">2018-11-24T07:27:14Z</dcterms:modified>
</cp:coreProperties>
</file>